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Override1.xml" ContentType="application/vnd.openxmlformats-officedocument.themeOverride+xml"/>
  <Override PartName="/ppt/tags/tag9.xml" ContentType="application/vnd.openxmlformats-officedocument.presentationml.tags+xml"/>
  <Override PartName="/ppt/tags/tag10.xml" ContentType="application/vnd.openxmlformats-officedocument.presentationml.tags+xml"/>
  <Override PartName="/ppt/theme/themeOverride2.xml" ContentType="application/vnd.openxmlformats-officedocument.themeOverride+xml"/>
  <Override PartName="/ppt/theme/themeOverride3.xml" ContentType="application/vnd.openxmlformats-officedocument.themeOverr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Override8.xml" ContentType="application/vnd.openxmlformats-officedocument.themeOverride+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8"/>
  </p:notesMasterIdLst>
  <p:handoutMasterIdLst>
    <p:handoutMasterId r:id="rId49"/>
  </p:handoutMasterIdLst>
  <p:sldIdLst>
    <p:sldId id="256" r:id="rId2"/>
    <p:sldId id="257" r:id="rId3"/>
    <p:sldId id="375" r:id="rId4"/>
    <p:sldId id="405" r:id="rId5"/>
    <p:sldId id="376" r:id="rId6"/>
    <p:sldId id="377" r:id="rId7"/>
    <p:sldId id="378" r:id="rId8"/>
    <p:sldId id="379" r:id="rId9"/>
    <p:sldId id="380" r:id="rId10"/>
    <p:sldId id="372" r:id="rId11"/>
    <p:sldId id="382" r:id="rId12"/>
    <p:sldId id="383" r:id="rId13"/>
    <p:sldId id="384" r:id="rId14"/>
    <p:sldId id="385" r:id="rId15"/>
    <p:sldId id="386" r:id="rId16"/>
    <p:sldId id="387" r:id="rId17"/>
    <p:sldId id="388" r:id="rId18"/>
    <p:sldId id="389" r:id="rId19"/>
    <p:sldId id="373" r:id="rId20"/>
    <p:sldId id="391" r:id="rId21"/>
    <p:sldId id="392" r:id="rId22"/>
    <p:sldId id="364" r:id="rId23"/>
    <p:sldId id="365" r:id="rId24"/>
    <p:sldId id="366" r:id="rId25"/>
    <p:sldId id="367" r:id="rId26"/>
    <p:sldId id="368" r:id="rId27"/>
    <p:sldId id="369" r:id="rId28"/>
    <p:sldId id="342" r:id="rId29"/>
    <p:sldId id="393" r:id="rId30"/>
    <p:sldId id="394" r:id="rId31"/>
    <p:sldId id="395" r:id="rId32"/>
    <p:sldId id="396" r:id="rId33"/>
    <p:sldId id="397" r:id="rId34"/>
    <p:sldId id="398" r:id="rId35"/>
    <p:sldId id="399" r:id="rId36"/>
    <p:sldId id="400" r:id="rId37"/>
    <p:sldId id="401" r:id="rId38"/>
    <p:sldId id="402" r:id="rId39"/>
    <p:sldId id="403" r:id="rId40"/>
    <p:sldId id="374" r:id="rId41"/>
    <p:sldId id="390" r:id="rId42"/>
    <p:sldId id="370" r:id="rId43"/>
    <p:sldId id="404" r:id="rId44"/>
    <p:sldId id="406" r:id="rId45"/>
    <p:sldId id="260" r:id="rId46"/>
    <p:sldId id="261" r:id="rId47"/>
  </p:sldIdLst>
  <p:sldSz cx="9144000" cy="6858000" type="screen4x3"/>
  <p:notesSz cx="6858000" cy="9144000"/>
  <p:embeddedFontLst>
    <p:embeddedFont>
      <p:font typeface="Microsoft YaHei" pitchFamily="34" charset="-122"/>
      <p:regular r:id="rId50"/>
      <p:bold r:id="rId51"/>
    </p:embeddedFont>
    <p:embeddedFont>
      <p:font typeface="SwissReSans Light" charset="0"/>
      <p:regular r:id="rId52"/>
      <p:bold r:id="rId53"/>
      <p:italic r:id="rId54"/>
      <p:boldItalic r:id="rId55"/>
    </p:embeddedFont>
    <p:embeddedFont>
      <p:font typeface="SwissReSans" charset="0"/>
      <p:regular r:id="rId56"/>
      <p:bold r:id="rId57"/>
      <p:italic r:id="rId58"/>
      <p:boldItalic r:id="rId59"/>
    </p:embeddedFont>
  </p:embeddedFontLst>
  <p:custDataLst>
    <p:tags r:id="rId60"/>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F870FC3-41F4-4639-9F92-194A608F593C}">
  <a:tblStyle styleId="{4F870FC3-41F4-4639-9F92-194A608F593C}" styleName="Swiss Re - Table 1">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1">
              <a:tint val="36000"/>
            </a:schemeClr>
          </a:solidFill>
        </a:fill>
      </a:tcStyle>
    </a:band2H>
    <a:band1V>
      <a:tcStyle>
        <a:tcBdr/>
        <a:fill>
          <a:solidFill>
            <a:schemeClr val="accent1">
              <a:tint val="36000"/>
            </a:schemeClr>
          </a:solidFill>
        </a:fill>
      </a:tcStyle>
    </a:band1V>
    <a:firstRow>
      <a:tcTxStyle b="on">
        <a:fontRef idx="minor">
          <a:scrgbClr r="255" g="255" b="255"/>
        </a:fontRef>
        <a:schemeClr val="lt1"/>
      </a:tcTxStyle>
      <a:tcStyle>
        <a:tcBdr/>
        <a:fill>
          <a:solidFill>
            <a:schemeClr val="accent1"/>
          </a:solidFill>
        </a:fill>
      </a:tcStyle>
    </a:firstRow>
  </a:tblStyle>
  <a:tblStyle styleId="{7E6E6707-7832-46BE-A3A0-E36881F78559}" styleName="Swiss Re - Table 2">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5">
              <a:tint val="36000"/>
            </a:schemeClr>
          </a:solidFill>
        </a:fill>
      </a:tcStyle>
    </a:band2H>
    <a:band1V>
      <a:tcStyle>
        <a:tcBdr/>
        <a:fill>
          <a:solidFill>
            <a:schemeClr val="accent5">
              <a:tint val="36000"/>
            </a:schemeClr>
          </a:solidFill>
        </a:fill>
      </a:tcStyle>
    </a:band1V>
    <a:firstRow>
      <a:tcTxStyle b="on">
        <a:fontRef idx="minor">
          <a:scrgbClr r="255" g="255" b="255"/>
        </a:fontRef>
        <a:schemeClr val="lt1"/>
      </a:tcTxStyle>
      <a:tcStyle>
        <a:tcBdr/>
        <a:fill>
          <a:solidFill>
            <a:schemeClr val="accent5"/>
          </a:solidFill>
        </a:fill>
      </a:tcStyle>
    </a:firstRow>
  </a:tblStyle>
  <a:tblStyle styleId="{BBE75E58-984F-4F72-8EDD-5C9A88DD35F0}" styleName="Swiss Re - Table 3">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3">
              <a:tint val="36000"/>
            </a:schemeClr>
          </a:solidFill>
        </a:fill>
      </a:tcStyle>
    </a:band2H>
    <a:band1V>
      <a:tcStyle>
        <a:tcBdr/>
        <a:fill>
          <a:solidFill>
            <a:schemeClr val="accent3">
              <a:tint val="36000"/>
            </a:schemeClr>
          </a:solidFill>
        </a:fill>
      </a:tcStyle>
    </a:band1V>
    <a:firstRow>
      <a:tcTxStyle b="on">
        <a:fontRef idx="minor">
          <a:scrgbClr r="255" g="255" b="255"/>
        </a:fontRef>
        <a:schemeClr val="lt1"/>
      </a:tcTxStyle>
      <a:tcStyle>
        <a:tcBdr/>
        <a:fill>
          <a:solidFill>
            <a:schemeClr val="accent3"/>
          </a:solidFill>
        </a:fill>
      </a:tcStyle>
    </a:firstRow>
  </a:tblStyle>
  <a:tblStyle styleId="{F0DF0198-80C8-49AA-8D90-CB580F7814A3}" styleName="Swiss Re - Table 4">
    <a:wholeTbl>
      <a:tcTxStyle>
        <a:fontRef idx="minor">
          <a:scrgbClr r="40" g="62" b="54"/>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noFill/>
        </a:fill>
      </a:tcStyle>
    </a:wholeTbl>
  </a:tblStyle>
  <a:tblStyle styleId="{B879B2AA-A785-4C12-A31E-098CB692474E}" styleName="Swiss Re - Table 5">
    <a:wholeTbl>
      <a:tcTxStyle>
        <a:fontRef idx="minor">
          <a:scrgbClr r="40" g="62" b="54"/>
        </a:fontRef>
        <a:schemeClr val="tx1"/>
      </a:tcTxStyle>
      <a:tcStyle>
        <a:tcBdr>
          <a:left>
            <a:ln w="12700" cmpd="sng">
              <a:solidFill>
                <a:schemeClr val="accent1"/>
              </a:solidFill>
            </a:ln>
          </a:left>
          <a:right>
            <a:ln w="12700" cmpd="sng">
              <a:solidFill>
                <a:schemeClr val="accent1"/>
              </a:solidFill>
            </a:ln>
          </a:right>
          <a:top>
            <a:ln>
              <a:noFill/>
            </a:ln>
          </a:top>
          <a:bottom>
            <a:ln>
              <a:noFill/>
            </a:ln>
          </a:bottom>
          <a:insideH>
            <a:ln>
              <a:noFill/>
            </a:ln>
          </a:insideH>
          <a:insideV>
            <a:ln w="12700" cmpd="sng">
              <a:solidFill>
                <a:schemeClr val="accent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94660"/>
  </p:normalViewPr>
  <p:slideViewPr>
    <p:cSldViewPr showGuides="1">
      <p:cViewPr>
        <p:scale>
          <a:sx n="80" d="100"/>
          <a:sy n="80" d="100"/>
        </p:scale>
        <p:origin x="-1349" y="-96"/>
      </p:cViewPr>
      <p:guideLst>
        <p:guide orient="horz" pos="164"/>
        <p:guide orient="horz" pos="845"/>
        <p:guide orient="horz" pos="1026"/>
        <p:guide orient="horz" pos="4110"/>
        <p:guide pos="476"/>
        <p:guide pos="4286"/>
        <p:guide pos="542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301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57" Type="http://schemas.openxmlformats.org/officeDocument/2006/relationships/font" Target="fonts/font8.fntdata"/><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font" Target="fonts/font7.fntdata"/><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0.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SwissReSan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B7C786-A259-4FDD-A4C0-BD83D19C2427}" type="datetimeFigureOut">
              <a:rPr lang="en-GB" smtClean="0">
                <a:latin typeface="SwissReSans" pitchFamily="34" charset="0"/>
              </a:rPr>
              <a:pPr/>
              <a:t>09/07/2013</a:t>
            </a:fld>
            <a:endParaRPr lang="en-GB" dirty="0">
              <a:latin typeface="SwissReSan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SwissReSan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ADD15C-2E90-415F-B376-5831ACCDAAD0}" type="slidenum">
              <a:rPr lang="en-GB" smtClean="0">
                <a:latin typeface="SwissReSans" pitchFamily="34" charset="0"/>
              </a:rPr>
              <a:pPr/>
              <a:t>‹#›</a:t>
            </a:fld>
            <a:endParaRPr lang="en-GB" dirty="0">
              <a:latin typeface="SwissReSans" pitchFamily="34" charset="0"/>
            </a:endParaRPr>
          </a:p>
        </p:txBody>
      </p:sp>
    </p:spTree>
    <p:extLst>
      <p:ext uri="{BB962C8B-B14F-4D97-AF65-F5344CB8AC3E}">
        <p14:creationId xmlns:p14="http://schemas.microsoft.com/office/powerpoint/2010/main" val="119245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wissReSans"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wissReSans" pitchFamily="34" charset="0"/>
              </a:defRPr>
            </a:lvl1pPr>
          </a:lstStyle>
          <a:p>
            <a:fld id="{3A1CEC75-F9BB-42F0-8E1C-193797F4D4D6}" type="datetimeFigureOut">
              <a:rPr lang="de-DE" smtClean="0"/>
              <a:pPr/>
              <a:t>09.07.2013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wissReSans"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wissReSans" pitchFamily="34" charset="0"/>
              </a:defRPr>
            </a:lvl1pPr>
          </a:lstStyle>
          <a:p>
            <a:fld id="{CF8ED666-4372-485F-9851-ED435EF4ACCF}" type="slidenum">
              <a:rPr lang="en-GB" smtClean="0"/>
              <a:pPr/>
              <a:t>‹#›</a:t>
            </a:fld>
            <a:endParaRPr lang="en-GB" dirty="0"/>
          </a:p>
        </p:txBody>
      </p:sp>
    </p:spTree>
    <p:extLst>
      <p:ext uri="{BB962C8B-B14F-4D97-AF65-F5344CB8AC3E}">
        <p14:creationId xmlns:p14="http://schemas.microsoft.com/office/powerpoint/2010/main" val="291876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wissReSans" pitchFamily="34" charset="0"/>
        <a:ea typeface="+mn-ea"/>
        <a:cs typeface="+mn-cs"/>
      </a:defRPr>
    </a:lvl1pPr>
    <a:lvl2pPr marL="349250" indent="0" algn="l" defTabSz="914400" rtl="0" eaLnBrk="1" latinLnBrk="0" hangingPunct="1">
      <a:defRPr sz="1200" kern="1200">
        <a:solidFill>
          <a:schemeClr val="tx1"/>
        </a:solidFill>
        <a:latin typeface="SwissReSans" pitchFamily="34" charset="0"/>
        <a:ea typeface="+mn-ea"/>
        <a:cs typeface="+mn-cs"/>
      </a:defRPr>
    </a:lvl2pPr>
    <a:lvl3pPr marL="717550" indent="0" algn="l" defTabSz="914400" rtl="0" eaLnBrk="1" latinLnBrk="0" hangingPunct="1">
      <a:defRPr sz="1200" kern="1200">
        <a:solidFill>
          <a:schemeClr val="tx1"/>
        </a:solidFill>
        <a:latin typeface="SwissReSans" pitchFamily="34" charset="0"/>
        <a:ea typeface="+mn-ea"/>
        <a:cs typeface="+mn-cs"/>
      </a:defRPr>
    </a:lvl3pPr>
    <a:lvl4pPr marL="1066800" indent="0" algn="l" defTabSz="914400" rtl="0" eaLnBrk="1" latinLnBrk="0" hangingPunct="1">
      <a:defRPr sz="1200" kern="1200">
        <a:solidFill>
          <a:schemeClr val="tx1"/>
        </a:solidFill>
        <a:latin typeface="SwissReSans" pitchFamily="34" charset="0"/>
        <a:ea typeface="+mn-ea"/>
        <a:cs typeface="+mn-cs"/>
      </a:defRPr>
    </a:lvl4pPr>
    <a:lvl5pPr marL="1435100" indent="0" algn="l" defTabSz="914400" rtl="0" eaLnBrk="1" latinLnBrk="0" hangingPunct="1">
      <a:defRPr sz="1200" kern="1200">
        <a:solidFill>
          <a:schemeClr val="tx1"/>
        </a:solidFill>
        <a:latin typeface="SwissRe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49609" algn="l"/>
                <a:tab pos="1299217" algn="l"/>
                <a:tab pos="1948825" algn="l"/>
                <a:tab pos="2598433" algn="l"/>
              </a:tabLst>
              <a:defRPr>
                <a:solidFill>
                  <a:schemeClr val="tx1"/>
                </a:solidFill>
                <a:latin typeface="Arial" charset="0"/>
                <a:ea typeface="Microsoft YaHei" charset="-128"/>
              </a:defRPr>
            </a:lvl1pPr>
            <a:lvl2pPr eaLnBrk="0">
              <a:tabLst>
                <a:tab pos="649609" algn="l"/>
                <a:tab pos="1299217" algn="l"/>
                <a:tab pos="1948825" algn="l"/>
                <a:tab pos="2598433" algn="l"/>
              </a:tabLst>
              <a:defRPr>
                <a:solidFill>
                  <a:schemeClr val="tx1"/>
                </a:solidFill>
                <a:latin typeface="Arial" charset="0"/>
                <a:ea typeface="Microsoft YaHei" charset="-128"/>
              </a:defRPr>
            </a:lvl2pPr>
            <a:lvl3pPr eaLnBrk="0">
              <a:tabLst>
                <a:tab pos="649609" algn="l"/>
                <a:tab pos="1299217" algn="l"/>
                <a:tab pos="1948825" algn="l"/>
                <a:tab pos="2598433" algn="l"/>
              </a:tabLst>
              <a:defRPr>
                <a:solidFill>
                  <a:schemeClr val="tx1"/>
                </a:solidFill>
                <a:latin typeface="Arial" charset="0"/>
                <a:ea typeface="Microsoft YaHei" charset="-128"/>
              </a:defRPr>
            </a:lvl3pPr>
            <a:lvl4pPr eaLnBrk="0">
              <a:tabLst>
                <a:tab pos="649609" algn="l"/>
                <a:tab pos="1299217" algn="l"/>
                <a:tab pos="1948825" algn="l"/>
                <a:tab pos="2598433" algn="l"/>
              </a:tabLst>
              <a:defRPr>
                <a:solidFill>
                  <a:schemeClr val="tx1"/>
                </a:solidFill>
                <a:latin typeface="Arial" charset="0"/>
                <a:ea typeface="Microsoft YaHei" charset="-128"/>
              </a:defRPr>
            </a:lvl4pPr>
            <a:lvl5pPr eaLnBrk="0">
              <a:tabLst>
                <a:tab pos="649609" algn="l"/>
                <a:tab pos="1299217" algn="l"/>
                <a:tab pos="1948825" algn="l"/>
                <a:tab pos="2598433" algn="l"/>
              </a:tabLst>
              <a:defRPr>
                <a:solidFill>
                  <a:schemeClr val="tx1"/>
                </a:solidFill>
                <a:latin typeface="Arial" charset="0"/>
                <a:ea typeface="Microsoft YaHei" charset="-128"/>
              </a:defRPr>
            </a:lvl5pPr>
            <a:lvl6pPr marL="2467577"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6pPr>
            <a:lvl7pPr marL="2916227"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7pPr>
            <a:lvl8pPr marL="3364878"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8pPr>
            <a:lvl9pPr marL="3813528"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9pPr>
          </a:lstStyle>
          <a:p>
            <a:pPr eaLnBrk="1"/>
            <a:fld id="{863B76EE-9F65-4FDE-9C2D-57355A4AB08F}" type="slidenum">
              <a:rPr lang="en-US">
                <a:solidFill>
                  <a:srgbClr val="000000"/>
                </a:solidFill>
                <a:latin typeface="Times New Roman" pitchFamily="-84" charset="0"/>
              </a:rPr>
              <a:pPr eaLnBrk="1"/>
              <a:t>20</a:t>
            </a:fld>
            <a:endParaRPr lang="en-US">
              <a:solidFill>
                <a:srgbClr val="000000"/>
              </a:solidFill>
              <a:latin typeface="Times New Roman" pitchFamily="-84" charset="0"/>
            </a:endParaRPr>
          </a:p>
        </p:txBody>
      </p:sp>
      <p:sp>
        <p:nvSpPr>
          <p:cNvPr id="72707"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72708" name="Rectangle 2"/>
          <p:cNvSpPr>
            <a:spLocks noGrp="1" noChangeArrowheads="1"/>
          </p:cNvSpPr>
          <p:nvPr>
            <p:ph type="body" idx="1"/>
          </p:nvPr>
        </p:nvSpPr>
        <p:spPr>
          <a:xfrm>
            <a:off x="686421" y="4342464"/>
            <a:ext cx="5486711" cy="4114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84" charset="0"/>
              <a:ea typeface="ヒラギノ角ゴ Pro W3"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49609" algn="l"/>
                <a:tab pos="1299217" algn="l"/>
                <a:tab pos="1948825" algn="l"/>
                <a:tab pos="2598433" algn="l"/>
              </a:tabLst>
              <a:defRPr>
                <a:solidFill>
                  <a:schemeClr val="tx1"/>
                </a:solidFill>
                <a:latin typeface="Arial" charset="0"/>
                <a:ea typeface="Microsoft YaHei" charset="-128"/>
              </a:defRPr>
            </a:lvl1pPr>
            <a:lvl2pPr eaLnBrk="0">
              <a:tabLst>
                <a:tab pos="649609" algn="l"/>
                <a:tab pos="1299217" algn="l"/>
                <a:tab pos="1948825" algn="l"/>
                <a:tab pos="2598433" algn="l"/>
              </a:tabLst>
              <a:defRPr>
                <a:solidFill>
                  <a:schemeClr val="tx1"/>
                </a:solidFill>
                <a:latin typeface="Arial" charset="0"/>
                <a:ea typeface="Microsoft YaHei" charset="-128"/>
              </a:defRPr>
            </a:lvl2pPr>
            <a:lvl3pPr eaLnBrk="0">
              <a:tabLst>
                <a:tab pos="649609" algn="l"/>
                <a:tab pos="1299217" algn="l"/>
                <a:tab pos="1948825" algn="l"/>
                <a:tab pos="2598433" algn="l"/>
              </a:tabLst>
              <a:defRPr>
                <a:solidFill>
                  <a:schemeClr val="tx1"/>
                </a:solidFill>
                <a:latin typeface="Arial" charset="0"/>
                <a:ea typeface="Microsoft YaHei" charset="-128"/>
              </a:defRPr>
            </a:lvl3pPr>
            <a:lvl4pPr eaLnBrk="0">
              <a:tabLst>
                <a:tab pos="649609" algn="l"/>
                <a:tab pos="1299217" algn="l"/>
                <a:tab pos="1948825" algn="l"/>
                <a:tab pos="2598433" algn="l"/>
              </a:tabLst>
              <a:defRPr>
                <a:solidFill>
                  <a:schemeClr val="tx1"/>
                </a:solidFill>
                <a:latin typeface="Arial" charset="0"/>
                <a:ea typeface="Microsoft YaHei" charset="-128"/>
              </a:defRPr>
            </a:lvl4pPr>
            <a:lvl5pPr eaLnBrk="0">
              <a:tabLst>
                <a:tab pos="649609" algn="l"/>
                <a:tab pos="1299217" algn="l"/>
                <a:tab pos="1948825" algn="l"/>
                <a:tab pos="2598433" algn="l"/>
              </a:tabLst>
              <a:defRPr>
                <a:solidFill>
                  <a:schemeClr val="tx1"/>
                </a:solidFill>
                <a:latin typeface="Arial" charset="0"/>
                <a:ea typeface="Microsoft YaHei" charset="-128"/>
              </a:defRPr>
            </a:lvl5pPr>
            <a:lvl6pPr marL="2467577"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6pPr>
            <a:lvl7pPr marL="2916227"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7pPr>
            <a:lvl8pPr marL="3364878"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8pPr>
            <a:lvl9pPr marL="3813528" indent="-224325" defTabSz="448650" eaLnBrk="0" fontAlgn="base" hangingPunct="0">
              <a:lnSpc>
                <a:spcPct val="93000"/>
              </a:lnSpc>
              <a:spcBef>
                <a:spcPct val="0"/>
              </a:spcBef>
              <a:spcAft>
                <a:spcPct val="0"/>
              </a:spcAft>
              <a:buClr>
                <a:srgbClr val="000000"/>
              </a:buClr>
              <a:buSzPct val="100000"/>
              <a:buFont typeface="Times New Roman" pitchFamily="-84" charset="0"/>
              <a:tabLst>
                <a:tab pos="649609" algn="l"/>
                <a:tab pos="1299217" algn="l"/>
                <a:tab pos="1948825" algn="l"/>
                <a:tab pos="2598433" algn="l"/>
              </a:tabLst>
              <a:defRPr>
                <a:solidFill>
                  <a:schemeClr val="tx1"/>
                </a:solidFill>
                <a:latin typeface="Arial" charset="0"/>
                <a:ea typeface="Microsoft YaHei" charset="-128"/>
              </a:defRPr>
            </a:lvl9pPr>
          </a:lstStyle>
          <a:p>
            <a:pPr eaLnBrk="1"/>
            <a:fld id="{098F8FC8-0427-40E4-A56F-C77905651B1E}" type="slidenum">
              <a:rPr lang="en-US">
                <a:solidFill>
                  <a:srgbClr val="000000"/>
                </a:solidFill>
                <a:latin typeface="Times New Roman" pitchFamily="-84" charset="0"/>
              </a:rPr>
              <a:pPr eaLnBrk="1"/>
              <a:t>22</a:t>
            </a:fld>
            <a:endParaRPr lang="en-US">
              <a:solidFill>
                <a:srgbClr val="000000"/>
              </a:solidFill>
              <a:latin typeface="Times New Roman" pitchFamily="-84" charset="0"/>
            </a:endParaRPr>
          </a:p>
        </p:txBody>
      </p:sp>
      <p:sp>
        <p:nvSpPr>
          <p:cNvPr id="74755"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74756" name="Rectangle 2"/>
          <p:cNvSpPr>
            <a:spLocks noGrp="1" noChangeArrowheads="1"/>
          </p:cNvSpPr>
          <p:nvPr>
            <p:ph type="body" idx="1"/>
          </p:nvPr>
        </p:nvSpPr>
        <p:spPr>
          <a:xfrm>
            <a:off x="686421" y="4342464"/>
            <a:ext cx="5486711" cy="4114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84" charset="0"/>
              <a:ea typeface="ヒラギノ角ゴ Pro W3"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2.xml"/><Relationship Id="rId7"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3.xml"/><Relationship Id="rId6" Type="http://schemas.openxmlformats.org/officeDocument/2006/relationships/tags" Target="../tags/tag15.xml"/><Relationship Id="rId5" Type="http://schemas.openxmlformats.org/officeDocument/2006/relationships/tags" Target="../tags/tag14.xml"/><Relationship Id="rId10" Type="http://schemas.openxmlformats.org/officeDocument/2006/relationships/image" Target="../media/image6.jpeg"/><Relationship Id="rId4" Type="http://schemas.openxmlformats.org/officeDocument/2006/relationships/tags" Target="../tags/tag13.xml"/><Relationship Id="rId9"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3.jpeg"/><Relationship Id="rId2" Type="http://schemas.openxmlformats.org/officeDocument/2006/relationships/tags" Target="../tags/tag16.xml"/><Relationship Id="rId1" Type="http://schemas.openxmlformats.org/officeDocument/2006/relationships/themeOverride" Target="../theme/themeOverride7.xml"/><Relationship Id="rId6" Type="http://schemas.openxmlformats.org/officeDocument/2006/relationships/image" Target="../media/image4.png"/><Relationship Id="rId5" Type="http://schemas.openxmlformats.org/officeDocument/2006/relationships/slideMaster" Target="../slideMasters/slideMaster1.xml"/><Relationship Id="rId4"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hemeOverride" Target="../theme/themeOverride8.xml"/><Relationship Id="rId6" Type="http://schemas.openxmlformats.org/officeDocument/2006/relationships/image" Target="../media/image3.jpe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reserve="1" userDrawn="1">
  <p:cSld name="Title Slide">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oAutofit/>
          </a:bodyPr>
          <a:lstStyle>
            <a:lvl1pPr algn="l">
              <a:lnSpc>
                <a:spcPct val="80000"/>
              </a:lnSpc>
              <a:defRPr sz="4800">
                <a:solidFill>
                  <a:srgbClr val="FFFFFF"/>
                </a:solidFill>
                <a:latin typeface="SwissReSans Light" pitchFamily="34" charset="0"/>
              </a:defRPr>
            </a:lvl1pPr>
          </a:lstStyle>
          <a:p>
            <a:r>
              <a:rPr lang="en-GB" smtClean="0"/>
              <a:t>Click to edit Master title style</a:t>
            </a:r>
            <a:endParaRPr lang="en-GB" dirty="0"/>
          </a:p>
        </p:txBody>
      </p:sp>
      <p:sp>
        <p:nvSpPr>
          <p:cNvPr id="3" name="Subtitle 2"/>
          <p:cNvSpPr>
            <a:spLocks noGrp="1"/>
          </p:cNvSpPr>
          <p:nvPr>
            <p:ph type="subTitle" idx="1"/>
          </p:nvPr>
        </p:nvSpPr>
        <p:spPr bwMode="black">
          <a:xfrm>
            <a:off x="755650" y="2883662"/>
            <a:ext cx="6048375" cy="863600"/>
          </a:xfrm>
        </p:spPr>
        <p:txBody>
          <a:bodyPr/>
          <a:lstStyle>
            <a:lvl1pPr marL="0" indent="0" algn="l">
              <a:lnSpc>
                <a:spcPct val="100000"/>
              </a:lnSpc>
              <a:spcBef>
                <a:spcPts val="1200"/>
              </a:spcBef>
              <a:buNone/>
              <a:defRPr>
                <a:solidFill>
                  <a:srgbClr val="FFFFFF"/>
                </a:solidFill>
                <a:latin typeface="SwissRe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sp>
        <p:nvSpPr>
          <p:cNvPr id="9" name="Classification"/>
          <p:cNvSpPr txBox="1">
            <a:spLocks noChangeArrowheads="1"/>
          </p:cNvSpPr>
          <p:nvPr userDrawn="1">
            <p:custDataLst>
              <p:tags r:id="rId2"/>
            </p:custDataLst>
          </p:nvPr>
        </p:nvSpPr>
        <p:spPr bwMode="black">
          <a:xfrm>
            <a:off x="6804025" y="5805487"/>
            <a:ext cx="2089150" cy="360362"/>
          </a:xfrm>
          <a:prstGeom prst="rect">
            <a:avLst/>
          </a:prstGeom>
          <a:noFill/>
          <a:ln w="9525" algn="ctr">
            <a:noFill/>
            <a:miter lim="800000"/>
            <a:headEnd/>
            <a:tailEnd/>
          </a:ln>
          <a:effectLst/>
        </p:spPr>
        <p:txBody>
          <a:bodyPr wrap="square" lIns="0" tIns="0" rIns="0" bIns="0" anchor="b"/>
          <a:lstStyle/>
          <a:p>
            <a:pPr>
              <a:buClrTx/>
              <a:buSzTx/>
              <a:buFontTx/>
              <a:buNone/>
            </a:pPr>
            <a:endParaRPr lang="en-GB" sz="900" b="1" dirty="0">
              <a:latin typeface="SwissReSans" pitchFamily="34" charset="0"/>
            </a:endParaRPr>
          </a:p>
        </p:txBody>
      </p:sp>
      <p:pic>
        <p:nvPicPr>
          <p:cNvPr id="10" name="Picture 9"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pic>
        <p:nvPicPr>
          <p:cNvPr id="11" name="Picture 10" descr="C:\Users\David.Hulcher\AppData\Local\Temp\Temp1_bpllogos2012[1].zip\BPL-Clr-Web.jpg"/>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619120" y="5874066"/>
            <a:ext cx="2260600" cy="583565"/>
          </a:xfrm>
          <a:prstGeom prst="rect">
            <a:avLst/>
          </a:prstGeom>
          <a:noFill/>
          <a:ln>
            <a:noFill/>
          </a:ln>
        </p:spPr>
      </p:pic>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black"/>
        <p:txBody>
          <a:bodyPr/>
          <a:lstStyle>
            <a:lvl1pPr>
              <a:defRPr>
                <a:latin typeface="SwissReSans" pitchFamily="34" charset="0"/>
              </a:defRPr>
            </a:lvl1pPr>
            <a:lvl2pPr>
              <a:defRPr>
                <a:latin typeface="SwissReSans" pitchFamily="34" charset="0"/>
              </a:defRPr>
            </a:lvl2pPr>
            <a:lvl3pPr>
              <a:defRPr>
                <a:latin typeface="SwissReSans" pitchFamily="34" charset="0"/>
              </a:defRPr>
            </a:lvl3pPr>
            <a:lvl4pPr>
              <a:defRPr>
                <a:latin typeface="SwissReSans" pitchFamily="34" charset="0"/>
              </a:defRPr>
            </a:lvl4pPr>
            <a:lvl5pPr>
              <a:defRPr>
                <a:latin typeface="SwissReSans" pitchFamily="34"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1" name="Slide Number Placeholder 10"/>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5" name="Title 4"/>
          <p:cNvSpPr>
            <a:spLocks noGrp="1"/>
          </p:cNvSpPr>
          <p:nvPr>
            <p:ph type="title"/>
          </p:nvPr>
        </p:nvSpPr>
        <p:spPr/>
        <p:txBody>
          <a:bodyPr/>
          <a:lstStyle/>
          <a:p>
            <a:r>
              <a:rPr lang="en-GB" smtClean="0"/>
              <a:t>Click to edit Master title style</a:t>
            </a:r>
            <a:endParaRPr lang="en-GB" dirty="0"/>
          </a:p>
        </p:txBody>
      </p:sp>
      <p:sp>
        <p:nvSpPr>
          <p:cNvPr id="6" name="TextBox 5"/>
          <p:cNvSpPr txBox="1"/>
          <p:nvPr userDrawn="1"/>
        </p:nvSpPr>
        <p:spPr>
          <a:xfrm>
            <a:off x="199051" y="6237312"/>
            <a:ext cx="4536504" cy="461665"/>
          </a:xfrm>
          <a:prstGeom prst="rect">
            <a:avLst/>
          </a:prstGeom>
          <a:noFill/>
        </p:spPr>
        <p:txBody>
          <a:bodyPr wrap="square" rtlCol="0">
            <a:spAutoFit/>
          </a:bodyPr>
          <a:lstStyle/>
          <a:p>
            <a:r>
              <a:rPr lang="en-US" sz="1200" dirty="0" smtClean="0">
                <a:solidFill>
                  <a:schemeClr val="bg1"/>
                </a:solidFill>
                <a:latin typeface="SwissReSans" pitchFamily="34" charset="0"/>
              </a:rPr>
              <a:t>Visit</a:t>
            </a:r>
            <a:r>
              <a:rPr lang="en-US" sz="1200" baseline="0" dirty="0" smtClean="0">
                <a:solidFill>
                  <a:schemeClr val="bg1"/>
                </a:solidFill>
                <a:latin typeface="SwissReSans" pitchFamily="34" charset="0"/>
              </a:rPr>
              <a:t> www.iiaba.net/EOhappens for free E&amp;O risk management information and </a:t>
            </a:r>
            <a:r>
              <a:rPr lang="en-US" sz="1200" baseline="0" dirty="0" smtClean="0">
                <a:solidFill>
                  <a:schemeClr val="bg1"/>
                </a:solidFill>
                <a:latin typeface="SwissReSans" pitchFamily="34" charset="0"/>
              </a:rPr>
              <a:t>tool</a:t>
            </a:r>
            <a:endParaRPr lang="en-US" sz="1200" baseline="0" dirty="0" smtClean="0">
              <a:solidFill>
                <a:schemeClr val="bg1"/>
              </a:solidFill>
              <a:latin typeface="SwissReSans" pitchFamily="34" charset="0"/>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preserve="1" userDrawn="1">
  <p:cSld name="Section Header">
    <p:bg>
      <p:bgPr>
        <a:solidFill>
          <a:srgbClr val="D1DCD6"/>
        </a:solidFill>
        <a:effectLst/>
      </p:bgPr>
    </p:bg>
    <p:spTree>
      <p:nvGrpSpPr>
        <p:cNvPr id="1" name=""/>
        <p:cNvGrpSpPr/>
        <p:nvPr/>
      </p:nvGrpSpPr>
      <p:grpSpPr>
        <a:xfrm>
          <a:off x="0" y="0"/>
          <a:ext cx="0" cy="0"/>
          <a:chOff x="0" y="0"/>
          <a:chExt cx="0" cy="0"/>
        </a:xfrm>
      </p:grpSpPr>
      <p:pic>
        <p:nvPicPr>
          <p:cNvPr id="9" name="Picture 8" descr="Default_Section_Xwwww.png"/>
          <p:cNvPicPr>
            <a:picLocks/>
          </p:cNvPicPr>
          <p:nvPr userDrawn="1">
            <p:custDataLst>
              <p:tags r:id="rId2"/>
            </p:custDataLst>
          </p:nvPr>
        </p:nvPicPr>
        <p:blipFill>
          <a:blip r:embed="rId8" cstate="print"/>
          <a:stretch>
            <a:fillRect/>
          </a:stretch>
        </p:blipFill>
        <p:spPr bwMode="hidden">
          <a:xfrm>
            <a:off x="0" y="0"/>
            <a:ext cx="9144000" cy="6858000"/>
          </a:xfrm>
          <a:prstGeom prst="rect">
            <a:avLst/>
          </a:prstGeom>
        </p:spPr>
      </p:pic>
      <p:sp>
        <p:nvSpPr>
          <p:cNvPr id="2" name="Title 1"/>
          <p:cNvSpPr>
            <a:spLocks noGrp="1"/>
          </p:cNvSpPr>
          <p:nvPr>
            <p:ph type="title"/>
          </p:nvPr>
        </p:nvSpPr>
        <p:spPr bwMode="black">
          <a:xfrm>
            <a:off x="755651" y="1628800"/>
            <a:ext cx="6048375" cy="1181862"/>
          </a:xfrm>
        </p:spPr>
        <p:txBody>
          <a:bodyPr vert="horz" lIns="0" tIns="0" rIns="0" bIns="0" rtlCol="0" anchor="b" anchorCtr="0">
            <a:noAutofit/>
          </a:bodyPr>
          <a:lstStyle>
            <a:lvl1pPr algn="l" defTabSz="914400" rtl="0" eaLnBrk="1" latinLnBrk="0" hangingPunct="1">
              <a:lnSpc>
                <a:spcPct val="80000"/>
              </a:lnSpc>
              <a:spcBef>
                <a:spcPct val="0"/>
              </a:spcBef>
              <a:buNone/>
              <a:defRPr lang="en-GB" sz="4800" kern="1200" dirty="0">
                <a:solidFill>
                  <a:srgbClr val="FFFFFF"/>
                </a:solidFill>
                <a:latin typeface="SwissReSans Light" pitchFamily="34" charset="0"/>
                <a:ea typeface="+mj-ea"/>
                <a:cs typeface="+mj-cs"/>
              </a:defRPr>
            </a:lvl1pPr>
          </a:lstStyle>
          <a:p>
            <a:r>
              <a:rPr lang="en-GB" smtClean="0"/>
              <a:t>Click to edit Master title style</a:t>
            </a:r>
            <a:endParaRPr lang="en-GB" dirty="0"/>
          </a:p>
        </p:txBody>
      </p:sp>
      <p:sp>
        <p:nvSpPr>
          <p:cNvPr id="11" name="Classification"/>
          <p:cNvSpPr txBox="1">
            <a:spLocks noChangeArrowheads="1"/>
          </p:cNvSpPr>
          <p:nvPr userDrawn="1">
            <p:custDataLst>
              <p:tags r:id="rId3"/>
            </p:custDataLst>
          </p:nvPr>
        </p:nvSpPr>
        <p:spPr bwMode="black">
          <a:xfrm>
            <a:off x="6804025" y="5805487"/>
            <a:ext cx="2089150" cy="360362"/>
          </a:xfrm>
          <a:prstGeom prst="rect">
            <a:avLst/>
          </a:prstGeom>
          <a:noFill/>
          <a:ln w="9525" algn="ctr">
            <a:noFill/>
            <a:miter lim="800000"/>
            <a:headEnd/>
            <a:tailEnd/>
          </a:ln>
          <a:effectLst/>
        </p:spPr>
        <p:txBody>
          <a:bodyPr wrap="square" lIns="0" tIns="0" rIns="0" bIns="0" anchor="b"/>
          <a:lstStyle/>
          <a:p>
            <a:pPr>
              <a:buClrTx/>
              <a:buSzTx/>
              <a:buFontTx/>
              <a:buNone/>
            </a:pPr>
            <a:endParaRPr lang="en-GB" sz="900" b="1" dirty="0">
              <a:solidFill>
                <a:srgbClr val="FFFFFF"/>
              </a:solidFill>
              <a:latin typeface="SwissReSans" pitchFamily="34" charset="0"/>
            </a:endParaRPr>
          </a:p>
        </p:txBody>
      </p:sp>
      <p:sp>
        <p:nvSpPr>
          <p:cNvPr id="12" name="TextBox 11"/>
          <p:cNvSpPr txBox="1">
            <a:spLocks/>
          </p:cNvSpPr>
          <p:nvPr userDrawn="1">
            <p:custDataLst>
              <p:tags r:id="rId4"/>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endParaRPr lang="en-GB" sz="1000" kern="1200" dirty="0">
              <a:solidFill>
                <a:srgbClr val="FFFFFF"/>
              </a:solidFill>
              <a:latin typeface="SwissReSans" pitchFamily="34" charset="0"/>
              <a:ea typeface="+mn-ea"/>
              <a:cs typeface="+mn-cs"/>
            </a:endParaRPr>
          </a:p>
        </p:txBody>
      </p:sp>
      <p:sp>
        <p:nvSpPr>
          <p:cNvPr id="13" name="Slide Number Placeholder 12"/>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10" name="Text Placeholder 9"/>
          <p:cNvSpPr>
            <a:spLocks noGrp="1"/>
          </p:cNvSpPr>
          <p:nvPr>
            <p:ph type="body" sz="quarter" idx="12"/>
          </p:nvPr>
        </p:nvSpPr>
        <p:spPr>
          <a:xfrm>
            <a:off x="755651" y="2883687"/>
            <a:ext cx="6048375" cy="863600"/>
          </a:xfrm>
        </p:spPr>
        <p:txBody>
          <a:bodyPr/>
          <a:lstStyle>
            <a:lvl1pPr>
              <a:defRPr sz="1800">
                <a:solidFill>
                  <a:srgbClr val="FFFFFF"/>
                </a:solidFill>
              </a:defRPr>
            </a:lvl1pPr>
            <a:lvl2pPr>
              <a:defRPr sz="1600">
                <a:solidFill>
                  <a:srgbClr val="FFFFFF"/>
                </a:solidFill>
              </a:defRPr>
            </a:lvl2pPr>
            <a:lvl3pPr>
              <a:defRPr sz="1600">
                <a:solidFill>
                  <a:srgbClr val="FFFFFF"/>
                </a:solidFill>
              </a:defRPr>
            </a:lvl3pPr>
            <a:lvl4pPr>
              <a:defRPr sz="1600">
                <a:solidFill>
                  <a:srgbClr val="FFFFFF"/>
                </a:solidFill>
              </a:defRPr>
            </a:lvl4pPr>
            <a:lvl5pPr>
              <a:defRPr sz="1600">
                <a:solidFill>
                  <a:srgbClr val="FFFFFF"/>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pic>
        <p:nvPicPr>
          <p:cNvPr id="14" name="Picture 13" descr="Logo_White.png"/>
          <p:cNvPicPr>
            <a:picLocks noChangeAspect="1"/>
          </p:cNvPicPr>
          <p:nvPr userDrawn="1">
            <p:custDataLst>
              <p:tags r:id="rId5"/>
            </p:custDataLst>
          </p:nvPr>
        </p:nvPicPr>
        <p:blipFill>
          <a:blip r:embed="rId9" cstate="print"/>
          <a:stretch>
            <a:fillRect/>
          </a:stretch>
        </p:blipFill>
        <p:spPr bwMode="gray">
          <a:xfrm>
            <a:off x="6804025" y="260350"/>
            <a:ext cx="1000125" cy="581025"/>
          </a:xfrm>
          <a:prstGeom prst="rect">
            <a:avLst/>
          </a:prstGeom>
        </p:spPr>
      </p:pic>
      <p:sp>
        <p:nvSpPr>
          <p:cNvPr id="15" name="TextBox 14"/>
          <p:cNvSpPr txBox="1"/>
          <p:nvPr userDrawn="1">
            <p:custDataLst>
              <p:tags r:id="rId6"/>
            </p:custDataLst>
          </p:nvPr>
        </p:nvSpPr>
        <p:spPr bwMode="gray">
          <a:xfrm>
            <a:off x="755650" y="188912"/>
            <a:ext cx="5256212" cy="276999"/>
          </a:xfrm>
          <a:prstGeom prst="rect">
            <a:avLst/>
          </a:prstGeom>
          <a:noFill/>
        </p:spPr>
        <p:txBody>
          <a:bodyPr vert="horz" wrap="square" lIns="0" tIns="0" rIns="0" bIns="0" rtlCol="0" anchor="t">
            <a:noAutofit/>
          </a:bodyPr>
          <a:lstStyle/>
          <a:p>
            <a:pPr marL="0" algn="l" defTabSz="914400" rtl="0" eaLnBrk="1" latinLnBrk="0" hangingPunct="1">
              <a:buNone/>
            </a:pPr>
            <a:r>
              <a:rPr lang="" sz="1900" b="0" i="0" u="none" baseline="0" smtClean="0">
                <a:solidFill>
                  <a:srgbClr val="FFFFFF"/>
                </a:solidFill>
                <a:effectLst/>
                <a:latin typeface="SwissReSans Light"/>
              </a:rPr>
              <a:t>Corporate Solutions</a:t>
            </a:r>
            <a:endParaRPr lang="" sz="1900" b="0" i="0" u="none" baseline="0" dirty="0" err="1" smtClean="0">
              <a:solidFill>
                <a:srgbClr val="FFFFFF"/>
              </a:solidFill>
              <a:effectLst/>
              <a:latin typeface="SwissReSans Light"/>
            </a:endParaRPr>
          </a:p>
        </p:txBody>
      </p:sp>
      <p:pic>
        <p:nvPicPr>
          <p:cNvPr id="17" name="Picture 16" descr="BigIProfessionalLiability-[Converted].jpg"/>
          <p:cNvPicPr>
            <a:picLocks noChangeAspect="1"/>
          </p:cNvPicPr>
          <p:nvPr userDrawn="1"/>
        </p:nvPicPr>
        <p:blipFill>
          <a:blip r:embed="rId10" cstate="print"/>
          <a:stretch>
            <a:fillRect/>
          </a:stretch>
        </p:blipFill>
        <p:spPr>
          <a:xfrm>
            <a:off x="6948264" y="5877272"/>
            <a:ext cx="1872208" cy="321627"/>
          </a:xfrm>
          <a:prstGeom prst="rect">
            <a:avLst/>
          </a:prstGeom>
        </p:spPr>
      </p:pic>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bwMode="black">
          <a:xfrm>
            <a:off x="755650" y="1628775"/>
            <a:ext cx="3816350"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4" name="Content Placeholder 3"/>
          <p:cNvSpPr>
            <a:spLocks noGrp="1"/>
          </p:cNvSpPr>
          <p:nvPr>
            <p:ph sz="half" idx="2"/>
          </p:nvPr>
        </p:nvSpPr>
        <p:spPr bwMode="black">
          <a:xfrm>
            <a:off x="4786314" y="1628775"/>
            <a:ext cx="3817936"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7" name="Slide Number Placeholder 6"/>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6" name="Title 5"/>
          <p:cNvSpPr>
            <a:spLocks noGrp="1"/>
          </p:cNvSpPr>
          <p:nvPr>
            <p:ph type="title"/>
          </p:nvPr>
        </p:nvSpPr>
        <p:spPr/>
        <p:txBody>
          <a:bodyPr/>
          <a:lstStyle/>
          <a:p>
            <a:r>
              <a:rPr lang="en-GB" smtClean="0"/>
              <a:t>Click to edit Master title style</a:t>
            </a:r>
            <a:endParaRPr lang="en-GB"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endParaRPr lang="en-GB"/>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8E9F59B9-8094-4618-B073-21DD649DF751}" type="slidenum">
              <a:rPr lang="en-GB" smtClean="0"/>
              <a:pPr/>
              <a:t>‹#›</a:t>
            </a:fld>
            <a:endParaRPr lang="en-GB"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ey Message" preserve="1" userDrawn="1">
  <p:cSld name="Key Mess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bwMode="black"/>
        <p:txBody>
          <a:bodyPr/>
          <a:lstStyle/>
          <a:p>
            <a:fld id="{8E9F59B9-8094-4618-B073-21DD649DF751}" type="slidenum">
              <a:rPr lang="en-GB" smtClean="0"/>
              <a:pPr/>
              <a:t>‹#›</a:t>
            </a:fld>
            <a:endParaRPr lang="en-GB"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Image" preserve="1" userDrawn="1">
  <p:cSld name="Image">
    <p:bg>
      <p:bgPr>
        <a:solidFill>
          <a:srgbClr val="D1DCD6"/>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bwMode="gray">
          <a:xfrm>
            <a:off x="0" y="0"/>
            <a:ext cx="9144000" cy="6858000"/>
          </a:xfrm>
        </p:spPr>
        <p:txBody>
          <a:bodyPr/>
          <a:lstStyle>
            <a:lvl1pPr marL="0" indent="0">
              <a:buNone/>
              <a:defRPr sz="1200">
                <a:solidFill>
                  <a:srgbClr val="A8BAB2"/>
                </a:solidFill>
                <a:latin typeface="SwissReSans"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Classification"/>
          <p:cNvSpPr txBox="1">
            <a:spLocks noChangeArrowheads="1"/>
          </p:cNvSpPr>
          <p:nvPr userDrawn="1">
            <p:custDataLst>
              <p:tags r:id="rId2"/>
            </p:custDataLst>
          </p:nvPr>
        </p:nvSpPr>
        <p:spPr bwMode="black">
          <a:xfrm>
            <a:off x="6804025" y="5805487"/>
            <a:ext cx="2089150" cy="360362"/>
          </a:xfrm>
          <a:prstGeom prst="rect">
            <a:avLst/>
          </a:prstGeom>
          <a:noFill/>
          <a:ln w="9525" algn="ctr">
            <a:noFill/>
            <a:miter lim="800000"/>
            <a:headEnd/>
            <a:tailEnd/>
          </a:ln>
          <a:effectLst/>
        </p:spPr>
        <p:txBody>
          <a:bodyPr wrap="square" lIns="0" tIns="0" rIns="0" bIns="0" anchor="b"/>
          <a:lstStyle/>
          <a:p>
            <a:pPr>
              <a:buClrTx/>
              <a:buSzTx/>
              <a:buFontTx/>
              <a:buNone/>
            </a:pPr>
            <a:endParaRPr lang="en-GB" sz="900" b="1" dirty="0">
              <a:latin typeface="SwissReSans" pitchFamily="34" charset="0"/>
            </a:endParaRPr>
          </a:p>
        </p:txBody>
      </p:sp>
      <p:sp>
        <p:nvSpPr>
          <p:cNvPr id="7" name="Slide Number Placeholder 6"/>
          <p:cNvSpPr>
            <a:spLocks noGrp="1"/>
          </p:cNvSpPr>
          <p:nvPr>
            <p:ph type="sldNum" sz="quarter" idx="11"/>
          </p:nvPr>
        </p:nvSpPr>
        <p:spPr/>
        <p:txBody>
          <a:bodyPr/>
          <a:lstStyle/>
          <a:p>
            <a:fld id="{8E9F59B9-8094-4618-B073-21DD649DF751}" type="slidenum">
              <a:rPr lang="en-GB" smtClean="0"/>
              <a:pPr/>
              <a:t>‹#›</a:t>
            </a:fld>
            <a:endParaRPr lang="en-GB" dirty="0"/>
          </a:p>
        </p:txBody>
      </p:sp>
      <p:sp>
        <p:nvSpPr>
          <p:cNvPr id="9" name="Footer"/>
          <p:cNvSpPr txBox="1">
            <a:spLocks/>
          </p:cNvSpPr>
          <p:nvPr userDrawn="1">
            <p:custDataLst>
              <p:tags r:id="rId3"/>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endParaRPr lang="en-GB" sz="1000" kern="1200" dirty="0">
              <a:solidFill>
                <a:srgbClr val="FFFFFF"/>
              </a:solidFill>
              <a:latin typeface="SwissReSans" pitchFamily="34" charset="0"/>
              <a:ea typeface="+mn-ea"/>
              <a:cs typeface="+mn-cs"/>
            </a:endParaRPr>
          </a:p>
        </p:txBody>
      </p:sp>
      <p:pic>
        <p:nvPicPr>
          <p:cNvPr id="8" name="Picture 7" descr="Logo_White.png"/>
          <p:cNvPicPr>
            <a:picLocks noChangeAspect="1"/>
          </p:cNvPicPr>
          <p:nvPr userDrawn="1">
            <p:custDataLst>
              <p:tags r:id="rId4"/>
            </p:custDataLst>
          </p:nvPr>
        </p:nvPicPr>
        <p:blipFill>
          <a:blip r:embed="rId6" cstate="print"/>
          <a:stretch>
            <a:fillRect/>
          </a:stretch>
        </p:blipFill>
        <p:spPr bwMode="gray">
          <a:xfrm>
            <a:off x="6804025" y="260350"/>
            <a:ext cx="1000125" cy="581025"/>
          </a:xfrm>
          <a:prstGeom prst="rect">
            <a:avLst/>
          </a:prstGeom>
        </p:spPr>
      </p:pic>
      <p:pic>
        <p:nvPicPr>
          <p:cNvPr id="10" name="Picture 9" descr="C:\Users\David.Hulcher\AppData\Local\Temp\Temp1_bpllogos2012[1].zip\BPL-Clr-Web.jpg"/>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828298" y="5590668"/>
            <a:ext cx="2260600" cy="583565"/>
          </a:xfrm>
          <a:prstGeom prst="rect">
            <a:avLst/>
          </a:prstGeom>
          <a:noFill/>
          <a:ln>
            <a:noFill/>
          </a:ln>
        </p:spPr>
      </p:pic>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losing" preserve="1" userDrawn="1">
  <p:cSld name="Closing">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chor="t" anchorCtr="0">
            <a:noAutofit/>
          </a:bodyPr>
          <a:lstStyle>
            <a:lvl1pPr algn="l">
              <a:lnSpc>
                <a:spcPct val="80000"/>
              </a:lnSpc>
              <a:defRPr sz="4800">
                <a:solidFill>
                  <a:srgbClr val="FFFFFF"/>
                </a:solidFill>
                <a:latin typeface="SwissReSans Light" pitchFamily="34" charset="0"/>
              </a:defRPr>
            </a:lvl1pPr>
          </a:lstStyle>
          <a:p>
            <a:r>
              <a:rPr lang="en-GB" smtClean="0"/>
              <a:t>Click to edit Master title style</a:t>
            </a:r>
            <a:endParaRPr lang="en-GB" dirty="0"/>
          </a:p>
        </p:txBody>
      </p:sp>
      <p:sp>
        <p:nvSpPr>
          <p:cNvPr id="9" name="Classification"/>
          <p:cNvSpPr txBox="1">
            <a:spLocks noChangeArrowheads="1"/>
          </p:cNvSpPr>
          <p:nvPr userDrawn="1">
            <p:custDataLst>
              <p:tags r:id="rId2"/>
            </p:custDataLst>
          </p:nvPr>
        </p:nvSpPr>
        <p:spPr bwMode="black">
          <a:xfrm>
            <a:off x="6804025" y="5805487"/>
            <a:ext cx="2089150" cy="360362"/>
          </a:xfrm>
          <a:prstGeom prst="rect">
            <a:avLst/>
          </a:prstGeom>
          <a:noFill/>
          <a:ln w="9525" algn="ctr">
            <a:noFill/>
            <a:miter lim="800000"/>
            <a:headEnd/>
            <a:tailEnd/>
          </a:ln>
          <a:effectLst/>
        </p:spPr>
        <p:txBody>
          <a:bodyPr wrap="square" lIns="0" tIns="0" rIns="0" bIns="0" anchor="b"/>
          <a:lstStyle/>
          <a:p>
            <a:pPr>
              <a:buClrTx/>
              <a:buSzTx/>
              <a:buFontTx/>
              <a:buNone/>
            </a:pPr>
            <a:endParaRPr lang="en-GB" sz="900" b="1" dirty="0">
              <a:latin typeface="SwissReSans" pitchFamily="34" charset="0"/>
            </a:endParaRPr>
          </a:p>
        </p:txBody>
      </p:sp>
      <p:pic>
        <p:nvPicPr>
          <p:cNvPr id="6" name="Picture 5"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pic>
        <p:nvPicPr>
          <p:cNvPr id="10" name="Picture 9" descr="C:\Users\David.Hulcher\AppData\Local\Temp\Temp1_bpllogos2012[1].zip\BPL-Clr-Web.jpg"/>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516216" y="5513704"/>
            <a:ext cx="2260600" cy="583565"/>
          </a:xfrm>
          <a:prstGeom prst="rect">
            <a:avLst/>
          </a:prstGeom>
          <a:noFill/>
          <a:ln>
            <a:noFill/>
          </a:ln>
        </p:spPr>
      </p:pic>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New E&amp;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172200"/>
            <a:ext cx="2133600" cy="288925"/>
          </a:xfrm>
          <a:prstGeom prst="rect">
            <a:avLst/>
          </a:prstGeom>
        </p:spPr>
        <p:txBody>
          <a:bodyPr/>
          <a:lstStyle>
            <a:lvl1pPr>
              <a:defRPr/>
            </a:lvl1pPr>
          </a:lstStyle>
          <a:p>
            <a:pPr fontAlgn="base">
              <a:spcBef>
                <a:spcPct val="0"/>
              </a:spcBef>
              <a:spcAft>
                <a:spcPct val="0"/>
              </a:spcAft>
              <a:defRPr/>
            </a:pPr>
            <a:fld id="{04C45B8A-D443-4CD0-BA65-6D7A78D4EF2E}" type="datetimeFigureOut">
              <a:rPr lang="en-US" smtClean="0">
                <a:solidFill>
                  <a:prstClr val="black"/>
                </a:solidFill>
                <a:cs typeface="Arial" charset="0"/>
              </a:rPr>
              <a:pPr fontAlgn="base">
                <a:spcBef>
                  <a:spcPct val="0"/>
                </a:spcBef>
                <a:spcAft>
                  <a:spcPct val="0"/>
                </a:spcAft>
                <a:defRPr/>
              </a:pPr>
              <a:t>7/9/2013</a:t>
            </a:fld>
            <a:endParaRPr lang="en-US" dirty="0">
              <a:solidFill>
                <a:prstClr val="black"/>
              </a:solidFill>
              <a:cs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dirty="0">
              <a:solidFill>
                <a:prstClr val="black"/>
              </a:solidFill>
              <a:cs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DD267B58-6BA9-4CFF-A448-D87E3BA1E918}" type="slidenum">
              <a:rPr lang="en-US">
                <a:solidFill>
                  <a:prstClr val="black"/>
                </a:solidFill>
                <a:cs typeface="Arial" charset="0"/>
              </a:rPr>
              <a:pPr fontAlgn="base">
                <a:spcBef>
                  <a:spcPct val="0"/>
                </a:spcBef>
                <a:spcAft>
                  <a:spcPct val="0"/>
                </a:spcAft>
                <a:defRPr/>
              </a:pPr>
              <a:t>‹#›</a:t>
            </a:fld>
            <a:endParaRPr lang="en-US" dirty="0">
              <a:solidFill>
                <a:prstClr val="black"/>
              </a:solidFill>
              <a:cs typeface="Arial" charset="0"/>
            </a:endParaRPr>
          </a:p>
        </p:txBody>
      </p:sp>
    </p:spTree>
    <p:extLst>
      <p:ext uri="{BB962C8B-B14F-4D97-AF65-F5344CB8AC3E}">
        <p14:creationId xmlns:p14="http://schemas.microsoft.com/office/powerpoint/2010/main" val="49080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theme" Target="../theme/theme1.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ooterBand_BW"/>
          <p:cNvSpPr>
            <a:spLocks/>
          </p:cNvSpPr>
          <p:nvPr>
            <p:custDataLst>
              <p:tags r:id="rId11"/>
            </p:custDataLst>
          </p:nvPr>
        </p:nvSpPr>
        <p:spPr>
          <a:xfrm>
            <a:off x="0" y="6237288"/>
            <a:ext cx="9144000" cy="427037"/>
          </a:xfrm>
          <a:prstGeom prst="rect">
            <a:avLst/>
          </a:prstGeom>
          <a:solidFill>
            <a:srgbClr val="D0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Default_Footer.jpg"/>
          <p:cNvPicPr>
            <a:picLocks/>
          </p:cNvPicPr>
          <p:nvPr>
            <p:custDataLst>
              <p:tags r:id="rId12"/>
            </p:custDataLst>
          </p:nvPr>
        </p:nvPicPr>
        <p:blipFill>
          <a:blip r:embed="rId18" cstate="print"/>
          <a:stretch>
            <a:fillRect/>
          </a:stretch>
        </p:blipFill>
        <p:spPr bwMode="hidden">
          <a:xfrm>
            <a:off x="0" y="6237287"/>
            <a:ext cx="9144000" cy="427037"/>
          </a:xfrm>
          <a:prstGeom prst="rect">
            <a:avLst/>
          </a:prstGeom>
        </p:spPr>
      </p:pic>
      <p:sp>
        <p:nvSpPr>
          <p:cNvPr id="2" name="Title Placeholder 1"/>
          <p:cNvSpPr>
            <a:spLocks noGrp="1"/>
          </p:cNvSpPr>
          <p:nvPr>
            <p:ph type="title"/>
          </p:nvPr>
        </p:nvSpPr>
        <p:spPr bwMode="black">
          <a:xfrm>
            <a:off x="755651" y="476251"/>
            <a:ext cx="5832475" cy="865187"/>
          </a:xfrm>
          <a:prstGeom prst="rect">
            <a:avLst/>
          </a:prstGeom>
        </p:spPr>
        <p:txBody>
          <a:bodyPr vert="horz" lIns="0" tIns="0" rIns="0" bIns="0" rtlCol="0" anchor="b" anchorCtr="0">
            <a:noAutofit/>
          </a:bodyPr>
          <a:lstStyle/>
          <a:p>
            <a:r>
              <a:rPr lang="en-GB" smtClean="0"/>
              <a:t>Click to edit Master title style</a:t>
            </a:r>
            <a:endParaRPr lang="en-GB" dirty="0"/>
          </a:p>
        </p:txBody>
      </p:sp>
      <p:sp>
        <p:nvSpPr>
          <p:cNvPr id="3" name="Text Placeholder 2"/>
          <p:cNvSpPr>
            <a:spLocks noGrp="1"/>
          </p:cNvSpPr>
          <p:nvPr>
            <p:ph type="body" idx="1"/>
          </p:nvPr>
        </p:nvSpPr>
        <p:spPr bwMode="black">
          <a:xfrm>
            <a:off x="755650" y="1628775"/>
            <a:ext cx="7848600" cy="4321175"/>
          </a:xfrm>
          <a:prstGeom prst="rect">
            <a:avLst/>
          </a:prstGeom>
        </p:spPr>
        <p:txBody>
          <a:bodyPr vert="horz" lIns="0" tIns="0" rIns="0" bIns="0" rtlCol="0">
            <a:no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6" name="Slide Number Placeholder 5"/>
          <p:cNvSpPr>
            <a:spLocks noGrp="1"/>
          </p:cNvSpPr>
          <p:nvPr>
            <p:ph type="sldNum" sz="quarter" idx="4"/>
            <p:custDataLst>
              <p:tags r:id="rId13"/>
            </p:custDataLst>
          </p:nvPr>
        </p:nvSpPr>
        <p:spPr bwMode="black">
          <a:xfrm>
            <a:off x="6804026" y="6342062"/>
            <a:ext cx="185737" cy="182562"/>
          </a:xfrm>
          <a:prstGeom prst="rect">
            <a:avLst/>
          </a:prstGeom>
        </p:spPr>
        <p:txBody>
          <a:bodyPr vert="horz" wrap="none" lIns="0" tIns="0" rIns="0" bIns="0" rtlCol="0" anchor="b" anchorCtr="0"/>
          <a:lstStyle>
            <a:lvl1pPr algn="l">
              <a:defRPr sz="1200" b="1">
                <a:solidFill>
                  <a:srgbClr val="FFFFFF"/>
                </a:solidFill>
                <a:latin typeface="SwissReSans" pitchFamily="34" charset="0"/>
              </a:defRPr>
            </a:lvl1pPr>
          </a:lstStyle>
          <a:p>
            <a:fld id="{8E9F59B9-8094-4618-B073-21DD649DF751}" type="slidenum">
              <a:rPr lang="en-GB" smtClean="0"/>
              <a:pPr/>
              <a:t>‹#›</a:t>
            </a:fld>
            <a:endParaRPr lang="en-GB" dirty="0"/>
          </a:p>
        </p:txBody>
      </p:sp>
      <p:sp>
        <p:nvSpPr>
          <p:cNvPr id="10" name="Classification"/>
          <p:cNvSpPr txBox="1">
            <a:spLocks noChangeArrowheads="1"/>
          </p:cNvSpPr>
          <p:nvPr>
            <p:custDataLst>
              <p:tags r:id="rId14"/>
            </p:custDataLst>
          </p:nvPr>
        </p:nvSpPr>
        <p:spPr bwMode="black">
          <a:xfrm>
            <a:off x="6804025" y="5805487"/>
            <a:ext cx="2089150" cy="360362"/>
          </a:xfrm>
          <a:prstGeom prst="rect">
            <a:avLst/>
          </a:prstGeom>
          <a:noFill/>
          <a:ln w="9525" algn="ctr">
            <a:noFill/>
            <a:miter lim="800000"/>
            <a:headEnd/>
            <a:tailEnd/>
          </a:ln>
          <a:effectLst/>
        </p:spPr>
        <p:txBody>
          <a:bodyPr wrap="square" lIns="0" tIns="0" rIns="0" bIns="0" anchor="b"/>
          <a:lstStyle/>
          <a:p>
            <a:pPr>
              <a:buClrTx/>
              <a:buSzTx/>
              <a:buFontTx/>
              <a:buNone/>
            </a:pPr>
            <a:endParaRPr lang="en-GB" sz="900" b="1" dirty="0">
              <a:latin typeface="SwissReSans" pitchFamily="34" charset="0"/>
            </a:endParaRPr>
          </a:p>
        </p:txBody>
      </p:sp>
      <p:sp>
        <p:nvSpPr>
          <p:cNvPr id="9" name="Footer"/>
          <p:cNvSpPr txBox="1">
            <a:spLocks/>
          </p:cNvSpPr>
          <p:nvPr>
            <p:custDataLst>
              <p:tags r:id="rId15"/>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endParaRPr lang="en-GB" sz="1000" kern="1200" dirty="0">
              <a:solidFill>
                <a:srgbClr val="FFFFFF"/>
              </a:solidFill>
              <a:latin typeface="SwissReSans" pitchFamily="34" charset="0"/>
              <a:ea typeface="+mn-ea"/>
              <a:cs typeface="+mn-cs"/>
            </a:endParaRPr>
          </a:p>
        </p:txBody>
      </p:sp>
      <p:sp>
        <p:nvSpPr>
          <p:cNvPr id="11" name="Date Placeholder 10"/>
          <p:cNvSpPr>
            <a:spLocks noGrp="1"/>
          </p:cNvSpPr>
          <p:nvPr>
            <p:ph type="dt" sz="half" idx="2"/>
          </p:nvPr>
        </p:nvSpPr>
        <p:spPr bwMode="black">
          <a:xfrm>
            <a:off x="7236296" y="6918846"/>
            <a:ext cx="1367954" cy="182562"/>
          </a:xfrm>
          <a:prstGeom prst="rect">
            <a:avLst/>
          </a:prstGeom>
        </p:spPr>
        <p:txBody>
          <a:bodyPr vert="horz" lIns="0" tIns="0" rIns="0" bIns="0" rtlCol="0" anchor="ctr"/>
          <a:lstStyle>
            <a:lvl1pPr algn="r">
              <a:defRPr sz="600">
                <a:solidFill>
                  <a:srgbClr val="A8BAB2"/>
                </a:solidFill>
                <a:latin typeface="SwissReSans" pitchFamily="34" charset="0"/>
              </a:defRPr>
            </a:lvl1pPr>
          </a:lstStyle>
          <a:p>
            <a:endParaRPr lang="en-GB"/>
          </a:p>
        </p:txBody>
      </p:sp>
      <p:sp>
        <p:nvSpPr>
          <p:cNvPr id="12" name="Footer Placeholder 11"/>
          <p:cNvSpPr>
            <a:spLocks noGrp="1"/>
          </p:cNvSpPr>
          <p:nvPr>
            <p:ph type="ftr" sz="quarter" idx="3"/>
          </p:nvPr>
        </p:nvSpPr>
        <p:spPr bwMode="black">
          <a:xfrm>
            <a:off x="755649" y="6918845"/>
            <a:ext cx="6048375" cy="182563"/>
          </a:xfrm>
          <a:prstGeom prst="rect">
            <a:avLst/>
          </a:prstGeom>
        </p:spPr>
        <p:txBody>
          <a:bodyPr vert="horz" lIns="0" tIns="0" rIns="0" bIns="0" rtlCol="0" anchor="ctr"/>
          <a:lstStyle>
            <a:lvl1pPr algn="l">
              <a:defRPr sz="600">
                <a:solidFill>
                  <a:srgbClr val="A8BAB2"/>
                </a:solidFill>
                <a:latin typeface="SwissReSans" pitchFamily="34" charset="0"/>
              </a:defRPr>
            </a:lvl1pPr>
          </a:lstStyle>
          <a:p>
            <a:endParaRPr lang="en-GB" dirty="0"/>
          </a:p>
        </p:txBody>
      </p:sp>
      <p:pic>
        <p:nvPicPr>
          <p:cNvPr id="15" name="Picture 14" descr="Logo_Lake.png"/>
          <p:cNvPicPr>
            <a:picLocks noChangeAspect="1"/>
          </p:cNvPicPr>
          <p:nvPr>
            <p:custDataLst>
              <p:tags r:id="rId16"/>
            </p:custDataLst>
          </p:nvPr>
        </p:nvPicPr>
        <p:blipFill>
          <a:blip r:embed="rId19" cstate="print"/>
          <a:stretch>
            <a:fillRect/>
          </a:stretch>
        </p:blipFill>
        <p:spPr bwMode="gray">
          <a:xfrm>
            <a:off x="6804025" y="260350"/>
            <a:ext cx="1000125" cy="581025"/>
          </a:xfrm>
          <a:prstGeom prst="rect">
            <a:avLst/>
          </a:prstGeom>
        </p:spPr>
      </p:pic>
      <p:sp>
        <p:nvSpPr>
          <p:cNvPr id="16" name="TextBox 15"/>
          <p:cNvSpPr txBox="1"/>
          <p:nvPr>
            <p:custDataLst>
              <p:tags r:id="rId17"/>
            </p:custDataLst>
          </p:nvPr>
        </p:nvSpPr>
        <p:spPr bwMode="gray">
          <a:xfrm>
            <a:off x="755650" y="188912"/>
            <a:ext cx="5256212" cy="276999"/>
          </a:xfrm>
          <a:prstGeom prst="rect">
            <a:avLst/>
          </a:prstGeom>
          <a:noFill/>
        </p:spPr>
        <p:txBody>
          <a:bodyPr vert="horz" wrap="square" lIns="0" tIns="0" rIns="0" bIns="0" rtlCol="0" anchor="t">
            <a:noAutofit/>
          </a:bodyPr>
          <a:lstStyle/>
          <a:p>
            <a:pPr marL="0" algn="l" defTabSz="914400" rtl="0" eaLnBrk="1" latinLnBrk="0" hangingPunct="1">
              <a:buNone/>
            </a:pPr>
            <a:r>
              <a:rPr lang="" sz="1900" b="0" i="0" u="none" baseline="0" smtClean="0">
                <a:solidFill>
                  <a:srgbClr val="627D77"/>
                </a:solidFill>
                <a:effectLst/>
                <a:latin typeface="SwissReSans Light"/>
              </a:rPr>
              <a:t>Corporate Solutions</a:t>
            </a:r>
            <a:endParaRPr lang="" sz="1900" b="0" i="0" u="none" baseline="0" dirty="0" err="1" smtClean="0">
              <a:solidFill>
                <a:srgbClr val="627D77"/>
              </a:solidFill>
              <a:effectLst/>
              <a:latin typeface="SwissReSans Light"/>
            </a:endParaRPr>
          </a:p>
        </p:txBody>
      </p:sp>
      <p:pic>
        <p:nvPicPr>
          <p:cNvPr id="17" name="Picture 16" descr="C:\Users\David.Hulcher\AppData\Local\Temp\Temp1_bpllogos2012[1].zip\BPL-Clr-Web.jpg"/>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718300" y="5582284"/>
            <a:ext cx="2260600" cy="583565"/>
          </a:xfrm>
          <a:prstGeom prst="rect">
            <a:avLst/>
          </a:prstGeom>
          <a:noFill/>
          <a:ln>
            <a:noFill/>
          </a:ln>
        </p:spPr>
      </p:pic>
      <p:sp>
        <p:nvSpPr>
          <p:cNvPr id="18" name="TextBox 17"/>
          <p:cNvSpPr txBox="1"/>
          <p:nvPr userDrawn="1"/>
        </p:nvSpPr>
        <p:spPr>
          <a:xfrm>
            <a:off x="199051" y="6237312"/>
            <a:ext cx="4536504" cy="461665"/>
          </a:xfrm>
          <a:prstGeom prst="rect">
            <a:avLst/>
          </a:prstGeom>
          <a:noFill/>
        </p:spPr>
        <p:txBody>
          <a:bodyPr wrap="square" rtlCol="0">
            <a:spAutoFit/>
          </a:bodyPr>
          <a:lstStyle/>
          <a:p>
            <a:r>
              <a:rPr lang="en-US" sz="1200" dirty="0" smtClean="0">
                <a:solidFill>
                  <a:schemeClr val="bg1"/>
                </a:solidFill>
                <a:latin typeface="SwissReSans" pitchFamily="34" charset="0"/>
              </a:rPr>
              <a:t>Visit</a:t>
            </a:r>
            <a:r>
              <a:rPr lang="en-US" sz="1200" baseline="0" dirty="0" smtClean="0">
                <a:solidFill>
                  <a:schemeClr val="bg1"/>
                </a:solidFill>
                <a:latin typeface="SwissReSans" pitchFamily="34" charset="0"/>
              </a:rPr>
              <a:t> www.iiaba.net/EOhappens for free E&amp;O risk management information and </a:t>
            </a:r>
            <a:r>
              <a:rPr lang="en-US" sz="1200" baseline="0" dirty="0" smtClean="0">
                <a:solidFill>
                  <a:schemeClr val="bg1"/>
                </a:solidFill>
                <a:latin typeface="SwissReSans" pitchFamily="34" charset="0"/>
              </a:rPr>
              <a:t>tools.</a:t>
            </a:r>
            <a:endParaRPr lang="en-US" sz="1200" baseline="0" dirty="0" smtClean="0">
              <a:solidFill>
                <a:schemeClr val="bg1"/>
              </a:solidFill>
              <a:latin typeface="SwissReSans"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 id="2147483659" r:id="rId9"/>
  </p:sldLayoutIdLst>
  <p:hf hdr="0" ftr="0" dt="0"/>
  <p:txStyles>
    <p:title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p:titleStyle>
    <p:bodyStyle>
      <a:lvl1pPr marL="265113" indent="-265113" algn="l" defTabSz="914400" rtl="0" eaLnBrk="1" latinLnBrk="0" hangingPunct="1">
        <a:lnSpc>
          <a:spcPct val="100000"/>
        </a:lnSpc>
        <a:spcBef>
          <a:spcPts val="1200"/>
        </a:spcBef>
        <a:buSzPct val="80000"/>
        <a:buFont typeface="Wingdings" pitchFamily="2" charset="2"/>
        <a:buChar char=""/>
        <a:defRPr sz="1800" kern="1200">
          <a:solidFill>
            <a:schemeClr val="tx1"/>
          </a:solidFill>
          <a:latin typeface="SwissReSans" pitchFamily="34" charset="0"/>
          <a:ea typeface="+mn-ea"/>
          <a:cs typeface="+mn-cs"/>
        </a:defRPr>
      </a:lvl1pPr>
      <a:lvl2pPr marL="538163"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2pPr>
      <a:lvl3pPr marL="803275"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3pPr>
      <a:lvl4pPr marL="1076325"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4pPr>
      <a:lvl5pPr marL="1341438"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3.jpe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iaba.net/eohappen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km@hassettlawfirm.com" TargetMode="External"/><Relationship Id="rId7" Type="http://schemas.openxmlformats.org/officeDocument/2006/relationships/hyperlink" Target="http://rms.iiaba.net/Content/Publications-Media/Podcasts/Podcasts.aspx" TargetMode="External"/><Relationship Id="rId2" Type="http://schemas.openxmlformats.org/officeDocument/2006/relationships/hyperlink" Target="mailto:Robin_Lafollette@swissre.com" TargetMode="External"/><Relationship Id="rId1" Type="http://schemas.openxmlformats.org/officeDocument/2006/relationships/slideLayout" Target="../slideLayouts/slideLayout2.xml"/><Relationship Id="rId6" Type="http://schemas.openxmlformats.org/officeDocument/2006/relationships/hyperlink" Target="http://www.iiaba.net/eohappens" TargetMode="External"/><Relationship Id="rId5" Type="http://schemas.openxmlformats.org/officeDocument/2006/relationships/hyperlink" Target="mailto:Matthew_Davis@swissre.com" TargetMode="External"/><Relationship Id="rId4" Type="http://schemas.openxmlformats.org/officeDocument/2006/relationships/hyperlink" Target="mailto:Legal99@aol.com"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rms.iiaba.net/Content/Publications-Media/E_O-Claims-Advisor/2012/Winter/New-deductable-reduction.aspx" TargetMode="External"/><Relationship Id="rId2" Type="http://schemas.openxmlformats.org/officeDocument/2006/relationships/hyperlink" Target="http://www.iiaba.net/eohappens" TargetMode="Externa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hyperlink" Target="http://www.iiaba.net/VRC" TargetMode="Externa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hyperlink" Target="mailto:jkm@hassettlawfirm.com" TargetMode="External"/><Relationship Id="rId7" Type="http://schemas.openxmlformats.org/officeDocument/2006/relationships/hyperlink" Target="http://rms.iiaba.net/Content/Publications-Media/Podcasts/Podcasts.aspx" TargetMode="External"/><Relationship Id="rId2" Type="http://schemas.openxmlformats.org/officeDocument/2006/relationships/hyperlink" Target="mailto:Robin_Lafollette@swissre.com" TargetMode="External"/><Relationship Id="rId1" Type="http://schemas.openxmlformats.org/officeDocument/2006/relationships/slideLayout" Target="../slideLayouts/slideLayout9.xml"/><Relationship Id="rId6" Type="http://schemas.openxmlformats.org/officeDocument/2006/relationships/hyperlink" Target="http://www.iiaba.net/eohappens" TargetMode="External"/><Relationship Id="rId5" Type="http://schemas.openxmlformats.org/officeDocument/2006/relationships/hyperlink" Target="mailto:Matthew_Davis@swissre.com" TargetMode="External"/><Relationship Id="rId4" Type="http://schemas.openxmlformats.org/officeDocument/2006/relationships/hyperlink" Target="mailto:Legal99@aol.com" TargetMode="External"/></Relationships>
</file>

<file path=ppt/slides/_rels/slide45.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6.jpe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505_Cursor_Xlllw.jpg"/>
          <p:cNvPicPr>
            <a:picLocks noGrp="1"/>
          </p:cNvPicPr>
          <p:nvPr>
            <p:ph type="pic" sz="quarter" idx="12"/>
            <p:custDataLst>
              <p:tags r:id="rId1"/>
            </p:custDataLst>
          </p:nvPr>
        </p:nvPicPr>
        <p:blipFill>
          <a:blip r:embed="rId5" cstate="print"/>
          <a:srcRect/>
          <a:stretch>
            <a:fillRect/>
          </a:stretch>
        </p:blipFill>
        <p:spPr bwMode="gray">
          <a:xfrm>
            <a:off x="0" y="0"/>
            <a:ext cx="9144000" cy="6858000"/>
          </a:xfrm>
        </p:spPr>
      </p:pic>
      <p:pic>
        <p:nvPicPr>
          <p:cNvPr id="6" name="Picture 5" descr="Logo_Lake.png"/>
          <p:cNvPicPr>
            <a:picLocks noChangeAspect="1"/>
          </p:cNvPicPr>
          <p:nvPr>
            <p:custDataLst>
              <p:tags r:id="rId2"/>
            </p:custDataLst>
          </p:nvPr>
        </p:nvPicPr>
        <p:blipFill>
          <a:blip r:embed="rId6" cstate="print"/>
          <a:stretch>
            <a:fillRect/>
          </a:stretch>
        </p:blipFill>
        <p:spPr bwMode="gray">
          <a:xfrm>
            <a:off x="6804025" y="260350"/>
            <a:ext cx="1157287" cy="671512"/>
          </a:xfrm>
          <a:prstGeom prst="rect">
            <a:avLst/>
          </a:prstGeom>
        </p:spPr>
      </p:pic>
      <p:sp>
        <p:nvSpPr>
          <p:cNvPr id="7" name="TextBox 6"/>
          <p:cNvSpPr txBox="1"/>
          <p:nvPr>
            <p:custDataLst>
              <p:tags r:id="rId3"/>
            </p:custDataLst>
          </p:nvPr>
        </p:nvSpPr>
        <p:spPr bwMode="gray">
          <a:xfrm>
            <a:off x="755650" y="188912"/>
            <a:ext cx="5256212" cy="276999"/>
          </a:xfrm>
          <a:prstGeom prst="rect">
            <a:avLst/>
          </a:prstGeom>
          <a:noFill/>
        </p:spPr>
        <p:txBody>
          <a:bodyPr vert="horz" wrap="square" lIns="0" tIns="0" rIns="0" bIns="0" rtlCol="0" anchor="t">
            <a:noAutofit/>
          </a:bodyPr>
          <a:lstStyle/>
          <a:p>
            <a:r>
              <a:rPr lang="" sz="2300" smtClean="0">
                <a:solidFill>
                  <a:srgbClr val="627D77"/>
                </a:solidFill>
                <a:latin typeface="SwissReSans Light"/>
              </a:rPr>
              <a:t>Corporate Solutions</a:t>
            </a:r>
            <a:endParaRPr lang="" sz="2300" dirty="0" err="1" smtClean="0">
              <a:solidFill>
                <a:srgbClr val="627D77"/>
              </a:solidFill>
              <a:latin typeface="SwissReSans Light"/>
            </a:endParaRPr>
          </a:p>
        </p:txBody>
      </p:sp>
      <p:sp>
        <p:nvSpPr>
          <p:cNvPr id="8" name="Title 2"/>
          <p:cNvSpPr>
            <a:spLocks noGrp="1"/>
          </p:cNvSpPr>
          <p:nvPr>
            <p:ph type="ctrTitle"/>
          </p:nvPr>
        </p:nvSpPr>
        <p:spPr/>
        <p:txBody>
          <a:bodyPr/>
          <a:lstStyle/>
          <a:p>
            <a:r>
              <a:rPr lang="en-GB" sz="3600" dirty="0" smtClean="0"/>
              <a:t>Understanding Your Agency’s Standard of Care</a:t>
            </a:r>
            <a:endParaRPr lang="en-GB" sz="3600" dirty="0"/>
          </a:p>
        </p:txBody>
      </p:sp>
      <p:sp>
        <p:nvSpPr>
          <p:cNvPr id="10" name="Subtitle 3"/>
          <p:cNvSpPr>
            <a:spLocks noGrp="1"/>
          </p:cNvSpPr>
          <p:nvPr>
            <p:ph type="subTitle" idx="1"/>
          </p:nvPr>
        </p:nvSpPr>
        <p:spPr/>
        <p:txBody>
          <a:bodyPr/>
          <a:lstStyle/>
          <a:p>
            <a:r>
              <a:rPr lang="en-GB" sz="1600" i="1" dirty="0" smtClean="0"/>
              <a:t>A value-added risk management service of the Big “I” Professional Liability Program and Swiss Re Corporate Solutions.</a:t>
            </a:r>
            <a:endParaRPr lang="en-GB" sz="1600" i="1" dirty="0"/>
          </a:p>
        </p:txBody>
      </p:sp>
      <p:pic>
        <p:nvPicPr>
          <p:cNvPr id="11" name="Picture 10" descr="C:\Users\David.Hulcher\AppData\Local\Temp\Temp1_bpllogos2012[1].zip\BPL-Clr-Web.jpg"/>
          <p:cNvPicPr/>
          <p:nvPr/>
        </p:nvPicPr>
        <p:blipFill>
          <a:blip r:embed="rId7">
            <a:extLst>
              <a:ext uri="{28A0092B-C50C-407E-A947-70E740481C1C}">
                <a14:useLocalDpi xmlns:a14="http://schemas.microsoft.com/office/drawing/2010/main" val="0"/>
              </a:ext>
            </a:extLst>
          </a:blip>
          <a:srcRect/>
          <a:stretch>
            <a:fillRect/>
          </a:stretch>
        </p:blipFill>
        <p:spPr bwMode="auto">
          <a:xfrm>
            <a:off x="6588224" y="5805264"/>
            <a:ext cx="2260600" cy="58356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000" dirty="0" smtClean="0"/>
              <a:t>Legal Duties vs. Standard of Care</a:t>
            </a:r>
            <a:endParaRPr lang="en-GB" sz="3200" dirty="0"/>
          </a:p>
        </p:txBody>
      </p:sp>
      <p:sp>
        <p:nvSpPr>
          <p:cNvPr id="6" name="Text Placeholder 5"/>
          <p:cNvSpPr>
            <a:spLocks noGrp="1"/>
          </p:cNvSpPr>
          <p:nvPr>
            <p:ph type="body" sz="quarter" idx="12"/>
          </p:nvPr>
        </p:nvSpPr>
        <p:spPr>
          <a:xfrm>
            <a:off x="755651" y="2997448"/>
            <a:ext cx="6048375" cy="863600"/>
          </a:xfrm>
        </p:spPr>
        <p:txBody>
          <a:bodyPr/>
          <a:lstStyle/>
          <a:p>
            <a:r>
              <a:rPr lang="en-GB" b="1" dirty="0" smtClean="0"/>
              <a:t>Stanley </a:t>
            </a:r>
            <a:r>
              <a:rPr lang="en-GB" b="1" dirty="0" err="1" smtClean="0"/>
              <a:t>Lipshultz</a:t>
            </a:r>
            <a:endParaRPr lang="en-GB" dirty="0"/>
          </a:p>
        </p:txBody>
      </p:sp>
      <p:sp>
        <p:nvSpPr>
          <p:cNvPr id="7" name="Slide Number Placeholder 6"/>
          <p:cNvSpPr>
            <a:spLocks noGrp="1"/>
          </p:cNvSpPr>
          <p:nvPr>
            <p:ph type="sldNum" sz="quarter" idx="11"/>
          </p:nvPr>
        </p:nvSpPr>
        <p:spPr/>
        <p:txBody>
          <a:bodyPr/>
          <a:lstStyle/>
          <a:p>
            <a:fld id="{8E9F59B9-8094-4618-B073-21DD649DF751}" type="slidenum">
              <a:rPr lang="en-GB" smtClean="0"/>
              <a:pPr/>
              <a:t>10</a:t>
            </a:fld>
            <a:endParaRPr lang="en-GB" dirty="0"/>
          </a:p>
        </p:txBody>
      </p:sp>
      <p:pic>
        <p:nvPicPr>
          <p:cNvPr id="8" name="Picture 7" descr="C:\Users\David.Hulcher\AppData\Local\Temp\Temp1_bpllogos2012[1].zip\BPL-Clr-Web.jpg"/>
          <p:cNvPicPr/>
          <p:nvPr/>
        </p:nvPicPr>
        <p:blipFill>
          <a:blip r:embed="rId2">
            <a:extLst>
              <a:ext uri="{28A0092B-C50C-407E-A947-70E740481C1C}">
                <a14:useLocalDpi xmlns:a14="http://schemas.microsoft.com/office/drawing/2010/main" val="0"/>
              </a:ext>
            </a:extLst>
          </a:blip>
          <a:srcRect/>
          <a:stretch>
            <a:fillRect/>
          </a:stretch>
        </p:blipFill>
        <p:spPr bwMode="auto">
          <a:xfrm>
            <a:off x="6619120" y="5733256"/>
            <a:ext cx="2260600" cy="583565"/>
          </a:xfrm>
          <a:prstGeom prst="rect">
            <a:avLst/>
          </a:prstGeom>
          <a:noFill/>
          <a:ln>
            <a:noFill/>
          </a:ln>
        </p:spPr>
      </p:pic>
    </p:spTree>
    <p:extLst>
      <p:ext uri="{BB962C8B-B14F-4D97-AF65-F5344CB8AC3E}">
        <p14:creationId xmlns:p14="http://schemas.microsoft.com/office/powerpoint/2010/main" val="1072915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345"/>
            <a:ext cx="8229600" cy="1143000"/>
          </a:xfrm>
        </p:spPr>
        <p:txBody>
          <a:bodyPr/>
          <a:lstStyle/>
          <a:p>
            <a:r>
              <a:rPr lang="en-US" sz="2800" dirty="0" smtClean="0"/>
              <a:t>Duties to Customers</a:t>
            </a:r>
            <a:endParaRPr lang="en-US" sz="2800" dirty="0"/>
          </a:p>
        </p:txBody>
      </p:sp>
      <p:sp>
        <p:nvSpPr>
          <p:cNvPr id="3" name="Content Placeholder 2"/>
          <p:cNvSpPr>
            <a:spLocks noGrp="1"/>
          </p:cNvSpPr>
          <p:nvPr>
            <p:ph idx="1"/>
          </p:nvPr>
        </p:nvSpPr>
        <p:spPr>
          <a:xfrm>
            <a:off x="457200" y="1340768"/>
            <a:ext cx="8534400" cy="4953000"/>
          </a:xfrm>
        </p:spPr>
        <p:txBody>
          <a:bodyPr>
            <a:normAutofit/>
          </a:bodyPr>
          <a:lstStyle/>
          <a:p>
            <a:r>
              <a:rPr lang="en-US" sz="2400" dirty="0"/>
              <a:t>In </a:t>
            </a:r>
            <a:r>
              <a:rPr lang="en-US" sz="2400" dirty="0" smtClean="0"/>
              <a:t>every state, </a:t>
            </a:r>
            <a:r>
              <a:rPr lang="en-US" sz="2400" dirty="0"/>
              <a:t>agents/brokers can be held liable for their </a:t>
            </a:r>
            <a:r>
              <a:rPr lang="en-US" sz="2400" dirty="0" smtClean="0"/>
              <a:t>negligence or breach of contract </a:t>
            </a:r>
            <a:r>
              <a:rPr lang="en-US" sz="2400" dirty="0"/>
              <a:t>in providing services to their </a:t>
            </a:r>
            <a:r>
              <a:rPr lang="en-US" sz="2400" dirty="0" smtClean="0"/>
              <a:t>customers</a:t>
            </a:r>
            <a:endParaRPr lang="en-US" sz="2400" dirty="0"/>
          </a:p>
          <a:p>
            <a:r>
              <a:rPr lang="en-US" sz="2400" dirty="0" smtClean="0"/>
              <a:t>State </a:t>
            </a:r>
            <a:r>
              <a:rPr lang="en-US" sz="2400" dirty="0"/>
              <a:t>laws differ regarding the duties an agency owes </a:t>
            </a:r>
            <a:r>
              <a:rPr lang="en-US" sz="2400" dirty="0" smtClean="0"/>
              <a:t>to customers</a:t>
            </a:r>
            <a:endParaRPr lang="en-US" sz="2400" dirty="0"/>
          </a:p>
          <a:p>
            <a:r>
              <a:rPr lang="en-US" sz="2400" dirty="0"/>
              <a:t>Awareness of the </a:t>
            </a:r>
            <a:r>
              <a:rPr lang="en-US" sz="2400" dirty="0" smtClean="0"/>
              <a:t>“standard </a:t>
            </a:r>
            <a:r>
              <a:rPr lang="en-US" sz="2400" dirty="0"/>
              <a:t>of </a:t>
            </a:r>
            <a:r>
              <a:rPr lang="en-US" sz="2400" dirty="0" smtClean="0"/>
              <a:t>care” </a:t>
            </a:r>
            <a:r>
              <a:rPr lang="en-US" sz="2400" dirty="0"/>
              <a:t>is a baseline for establishing how an </a:t>
            </a:r>
            <a:r>
              <a:rPr lang="en-US" sz="2400" dirty="0" smtClean="0"/>
              <a:t>agency </a:t>
            </a:r>
            <a:r>
              <a:rPr lang="en-US" sz="2400" dirty="0"/>
              <a:t>operates </a:t>
            </a:r>
            <a:r>
              <a:rPr lang="en-US" sz="2400" dirty="0" smtClean="0"/>
              <a:t>including:</a:t>
            </a:r>
          </a:p>
          <a:p>
            <a:pPr lvl="1"/>
            <a:r>
              <a:rPr lang="en-US" sz="2400" dirty="0" smtClean="0"/>
              <a:t>whether </a:t>
            </a:r>
            <a:r>
              <a:rPr lang="en-US" sz="2400" dirty="0"/>
              <a:t>the agency </a:t>
            </a:r>
            <a:r>
              <a:rPr lang="en-US" sz="2400" dirty="0" smtClean="0"/>
              <a:t>only </a:t>
            </a:r>
            <a:r>
              <a:rPr lang="en-US" sz="2400" dirty="0"/>
              <a:t>takes customer </a:t>
            </a:r>
            <a:r>
              <a:rPr lang="en-US" sz="2400" dirty="0" smtClean="0"/>
              <a:t>orders</a:t>
            </a:r>
          </a:p>
          <a:p>
            <a:pPr lvl="1"/>
            <a:r>
              <a:rPr lang="en-US" sz="2400" dirty="0" smtClean="0"/>
              <a:t>specializes </a:t>
            </a:r>
            <a:r>
              <a:rPr lang="en-US" sz="2400" dirty="0"/>
              <a:t>in certain coverages, or </a:t>
            </a:r>
            <a:endParaRPr lang="en-US" sz="2400" dirty="0" smtClean="0"/>
          </a:p>
          <a:p>
            <a:pPr lvl="1"/>
            <a:r>
              <a:rPr lang="en-US" sz="2400" dirty="0" smtClean="0"/>
              <a:t>performs a true risk analysis  </a:t>
            </a:r>
            <a:endParaRPr lang="en-US" sz="2400" dirty="0"/>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11</a:t>
            </a:fld>
            <a:endParaRPr lang="en-US" dirty="0">
              <a:solidFill>
                <a:schemeClr val="bg1"/>
              </a:solidFill>
              <a:cs typeface="Arial" charset="0"/>
            </a:endParaRPr>
          </a:p>
        </p:txBody>
      </p:sp>
    </p:spTree>
    <p:extLst>
      <p:ext uri="{BB962C8B-B14F-4D97-AF65-F5344CB8AC3E}">
        <p14:creationId xmlns:p14="http://schemas.microsoft.com/office/powerpoint/2010/main" val="475000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539552" y="547589"/>
            <a:ext cx="5832475" cy="865187"/>
          </a:xfrm>
        </p:spPr>
        <p:txBody>
          <a:bodyPr/>
          <a:lstStyle/>
          <a:p>
            <a:pPr eaLnBrk="1" hangingPunct="1">
              <a:defRPr/>
            </a:pPr>
            <a:r>
              <a:rPr lang="en-US" sz="2800" dirty="0" smtClean="0"/>
              <a:t>Agents’ and Brokers Standard of Care</a:t>
            </a:r>
          </a:p>
        </p:txBody>
      </p:sp>
      <p:sp>
        <p:nvSpPr>
          <p:cNvPr id="137219" name="Rectangle 3"/>
          <p:cNvSpPr>
            <a:spLocks noGrp="1" noChangeArrowheads="1"/>
          </p:cNvSpPr>
          <p:nvPr>
            <p:ph idx="1"/>
          </p:nvPr>
        </p:nvSpPr>
        <p:spPr/>
        <p:txBody>
          <a:bodyPr>
            <a:normAutofit/>
          </a:bodyPr>
          <a:lstStyle/>
          <a:p>
            <a:pPr eaLnBrk="1" hangingPunct="1">
              <a:defRPr/>
            </a:pPr>
            <a:r>
              <a:rPr lang="en-US" sz="2400" dirty="0" smtClean="0"/>
              <a:t>The Legal Duty of an Agent:  To  act in good faith, to follow the instructions of the insured and to obtain the best insurance available at the most commercially reasonable price and terms.</a:t>
            </a:r>
          </a:p>
          <a:p>
            <a:pPr eaLnBrk="1" hangingPunct="1">
              <a:defRPr/>
            </a:pPr>
            <a:r>
              <a:rPr lang="en-US" sz="2400" dirty="0" smtClean="0"/>
              <a:t>The Agent’s Duty to the Insured: The Agent has a fiduciary duty and must exercise reasonable skill and ordinary diligence and procure a policy which covers the insured.</a:t>
            </a:r>
          </a:p>
          <a:p>
            <a:pPr eaLnBrk="1" hangingPunct="1">
              <a:defRPr/>
            </a:pPr>
            <a:r>
              <a:rPr lang="en-US" sz="2400" dirty="0" smtClean="0"/>
              <a:t>The Agent is a Servant to Two Masters</a:t>
            </a:r>
            <a:r>
              <a:rPr lang="en-US" sz="2400" dirty="0"/>
              <a:t>:</a:t>
            </a:r>
            <a:r>
              <a:rPr lang="en-US" sz="2400" dirty="0" smtClean="0"/>
              <a:t>  The insured and the insurer – How do you know where your allegiance falls? And, why is this important to know?</a:t>
            </a:r>
          </a:p>
          <a:p>
            <a:pPr eaLnBrk="1" hangingPunct="1">
              <a:defRPr/>
            </a:pPr>
            <a:endParaRPr lang="en-US" sz="2400" dirty="0" smtClean="0"/>
          </a:p>
        </p:txBody>
      </p:sp>
      <p:sp>
        <p:nvSpPr>
          <p:cNvPr id="137224" name="Text Box 8"/>
          <p:cNvSpPr txBox="1">
            <a:spLocks noChangeArrowheads="1"/>
          </p:cNvSpPr>
          <p:nvPr/>
        </p:nvSpPr>
        <p:spPr bwMode="auto">
          <a:xfrm>
            <a:off x="6934200" y="5856288"/>
            <a:ext cx="914400" cy="523875"/>
          </a:xfrm>
          <a:prstGeom prst="rect">
            <a:avLst/>
          </a:prstGeom>
          <a:noFill/>
          <a:ln w="9525">
            <a:noFill/>
            <a:miter lim="800000"/>
            <a:headEnd/>
            <a:tailEnd/>
          </a:ln>
          <a:effectLst/>
        </p:spPr>
        <p:txBody>
          <a:bodyPr>
            <a:spAutoFit/>
          </a:bodyPr>
          <a:lstStyle/>
          <a:p>
            <a:pPr>
              <a:defRPr/>
            </a:pPr>
            <a:endParaRPr lang="en-US" sz="2800" b="1" u="sng" dirty="0">
              <a:solidFill>
                <a:srgbClr val="FFFF00"/>
              </a:solidFill>
              <a:effectLst>
                <a:outerShdw blurRad="38100" dist="38100" dir="2700000" algn="tl">
                  <a:srgbClr val="C0C0C0"/>
                </a:outerShdw>
              </a:effectLst>
              <a:latin typeface="Times New Roman" pitchFamily="18" charset="0"/>
            </a:endParaRPr>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12</a:t>
            </a:fld>
            <a:endParaRPr lang="en-US" dirty="0">
              <a:solidFill>
                <a:schemeClr val="bg1"/>
              </a:solidFill>
              <a:cs typeface="Arial" charset="0"/>
            </a:endParaRPr>
          </a:p>
        </p:txBody>
      </p:sp>
    </p:spTree>
    <p:extLst>
      <p:ext uri="{BB962C8B-B14F-4D97-AF65-F5344CB8AC3E}">
        <p14:creationId xmlns:p14="http://schemas.microsoft.com/office/powerpoint/2010/main" val="61398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251"/>
            <a:ext cx="5832475" cy="865187"/>
          </a:xfrm>
        </p:spPr>
        <p:txBody>
          <a:bodyPr/>
          <a:lstStyle/>
          <a:p>
            <a:r>
              <a:rPr lang="en-US" sz="2800" dirty="0" smtClean="0"/>
              <a:t>Duties to Customers</a:t>
            </a:r>
            <a:br>
              <a:rPr lang="en-US" sz="2800" dirty="0" smtClean="0"/>
            </a:br>
            <a:r>
              <a:rPr lang="en-US" sz="2800" dirty="0" smtClean="0"/>
              <a:t>Standard </a:t>
            </a:r>
            <a:r>
              <a:rPr lang="en-US" sz="2800" dirty="0"/>
              <a:t>of C</a:t>
            </a:r>
            <a:r>
              <a:rPr lang="en-US" sz="2800" dirty="0" smtClean="0"/>
              <a:t>are</a:t>
            </a:r>
            <a:endParaRPr lang="en-US" sz="2800" dirty="0"/>
          </a:p>
        </p:txBody>
      </p:sp>
      <p:sp>
        <p:nvSpPr>
          <p:cNvPr id="3" name="Content Placeholder 2"/>
          <p:cNvSpPr>
            <a:spLocks noGrp="1"/>
          </p:cNvSpPr>
          <p:nvPr>
            <p:ph idx="1"/>
          </p:nvPr>
        </p:nvSpPr>
        <p:spPr>
          <a:xfrm>
            <a:off x="533400" y="1567333"/>
            <a:ext cx="8229600" cy="4525963"/>
          </a:xfrm>
        </p:spPr>
        <p:txBody>
          <a:bodyPr>
            <a:normAutofit/>
          </a:bodyPr>
          <a:lstStyle/>
          <a:p>
            <a:pPr marL="0" indent="0" algn="just">
              <a:buNone/>
            </a:pPr>
            <a:r>
              <a:rPr lang="en-US" sz="2400" dirty="0"/>
              <a:t>The standard of care is the degree of prudence and caution required when rendering services to </a:t>
            </a:r>
            <a:r>
              <a:rPr lang="en-US" sz="2400" dirty="0" smtClean="0"/>
              <a:t>customers</a:t>
            </a:r>
            <a:endParaRPr lang="en-US" sz="2400" dirty="0"/>
          </a:p>
          <a:p>
            <a:r>
              <a:rPr lang="en-US" sz="2400" dirty="0" smtClean="0"/>
              <a:t>The standard </a:t>
            </a:r>
            <a:r>
              <a:rPr lang="en-US" sz="2400" dirty="0"/>
              <a:t>of care is </a:t>
            </a:r>
            <a:r>
              <a:rPr lang="en-US" sz="2400" dirty="0" smtClean="0"/>
              <a:t>dependent </a:t>
            </a:r>
            <a:r>
              <a:rPr lang="en-US" sz="2400" dirty="0"/>
              <a:t>on the </a:t>
            </a:r>
            <a:r>
              <a:rPr lang="en-US" sz="2400" dirty="0" smtClean="0"/>
              <a:t>facts. </a:t>
            </a:r>
          </a:p>
          <a:p>
            <a:r>
              <a:rPr lang="en-US" sz="2400" dirty="0"/>
              <a:t>B</a:t>
            </a:r>
            <a:r>
              <a:rPr lang="en-US" sz="2400" dirty="0" smtClean="0"/>
              <a:t>ased </a:t>
            </a:r>
            <a:r>
              <a:rPr lang="en-US" sz="2400" dirty="0"/>
              <a:t>on how a reasonable agent would </a:t>
            </a:r>
            <a:endParaRPr lang="en-US" sz="2400" dirty="0" smtClean="0"/>
          </a:p>
          <a:p>
            <a:pPr marL="0" indent="0">
              <a:buNone/>
            </a:pPr>
            <a:r>
              <a:rPr lang="en-US" sz="2400" dirty="0" smtClean="0"/>
              <a:t>    act under the same or </a:t>
            </a:r>
            <a:r>
              <a:rPr lang="en-US" sz="2400" dirty="0"/>
              <a:t>similar circumstances</a:t>
            </a:r>
            <a:r>
              <a:rPr lang="en-US" sz="2400" dirty="0" smtClean="0"/>
              <a:t>.</a:t>
            </a:r>
          </a:p>
          <a:p>
            <a:r>
              <a:rPr lang="en-US" sz="2400" dirty="0" smtClean="0"/>
              <a:t>Failure </a:t>
            </a:r>
            <a:r>
              <a:rPr lang="en-US" sz="2400" dirty="0"/>
              <a:t>to meet one’s standard of care </a:t>
            </a:r>
            <a:endParaRPr lang="en-US" sz="2400" dirty="0" smtClean="0"/>
          </a:p>
          <a:p>
            <a:pPr marL="0" indent="0">
              <a:buNone/>
            </a:pPr>
            <a:r>
              <a:rPr lang="en-US" sz="2400" dirty="0" smtClean="0"/>
              <a:t>    can result </a:t>
            </a:r>
            <a:r>
              <a:rPr lang="en-US" sz="2400" dirty="0"/>
              <a:t>in a claim of negligence </a:t>
            </a:r>
            <a:r>
              <a:rPr lang="en-US" sz="2400" dirty="0" smtClean="0"/>
              <a:t> </a:t>
            </a:r>
            <a:endParaRPr lang="en-US" sz="2400" dirty="0"/>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13</a:t>
            </a:fld>
            <a:endParaRPr lang="en-US" dirty="0">
              <a:solidFill>
                <a:schemeClr val="bg1"/>
              </a:solidFill>
              <a:cs typeface="Arial" charset="0"/>
            </a:endParaRPr>
          </a:p>
        </p:txBody>
      </p:sp>
    </p:spTree>
    <p:extLst>
      <p:ext uri="{BB962C8B-B14F-4D97-AF65-F5344CB8AC3E}">
        <p14:creationId xmlns:p14="http://schemas.microsoft.com/office/powerpoint/2010/main" val="1125948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251"/>
            <a:ext cx="5832475" cy="865187"/>
          </a:xfrm>
        </p:spPr>
        <p:txBody>
          <a:bodyPr>
            <a:noAutofit/>
          </a:bodyPr>
          <a:lstStyle/>
          <a:p>
            <a:pPr algn="l">
              <a:defRPr/>
            </a:pPr>
            <a:r>
              <a:rPr lang="en-US" sz="2800" dirty="0" smtClean="0"/>
              <a:t/>
            </a:r>
            <a:br>
              <a:rPr lang="en-US" sz="2800" dirty="0" smtClean="0"/>
            </a:br>
            <a:r>
              <a:rPr lang="en-US" sz="2800" dirty="0" smtClean="0"/>
              <a:t>Claims Example - </a:t>
            </a:r>
            <a:r>
              <a:rPr lang="en-US" sz="2800" dirty="0" smtClean="0">
                <a:cs typeface="Times New Roman" pitchFamily="18" charset="0"/>
              </a:rPr>
              <a:t>Was this a Dream or a Nightmare?</a:t>
            </a:r>
            <a:endParaRPr lang="en-US" sz="2800" dirty="0"/>
          </a:p>
        </p:txBody>
      </p:sp>
      <p:sp>
        <p:nvSpPr>
          <p:cNvPr id="18435" name="Content Placeholder 2"/>
          <p:cNvSpPr>
            <a:spLocks noGrp="1"/>
          </p:cNvSpPr>
          <p:nvPr>
            <p:ph idx="1"/>
          </p:nvPr>
        </p:nvSpPr>
        <p:spPr/>
        <p:txBody>
          <a:bodyPr/>
          <a:lstStyle/>
          <a:p>
            <a:r>
              <a:rPr lang="en-US" sz="2000" dirty="0" smtClean="0"/>
              <a:t>DREAM/LOVE Nightclub in the District of Columbia</a:t>
            </a:r>
          </a:p>
          <a:p>
            <a:r>
              <a:rPr lang="en-US" sz="2000" dirty="0" smtClean="0"/>
              <a:t>Retail agency in St. Louis prepared all applications for commercial  and liquor liability starting November 2001</a:t>
            </a:r>
          </a:p>
          <a:p>
            <a:r>
              <a:rPr lang="en-US" sz="2000" dirty="0" smtClean="0"/>
              <a:t>The account executive was the only person who dealt with the insured during the application process</a:t>
            </a:r>
          </a:p>
          <a:p>
            <a:r>
              <a:rPr lang="en-US" sz="2000" dirty="0" smtClean="0"/>
              <a:t>The ACORD application submitted to OCG described Dream as “Restaurant/Bar with Dance Floor”.  This is a new restaurant. The owner currently successfully operates a restaurant in the Washington  DC area. </a:t>
            </a:r>
          </a:p>
          <a:p>
            <a:r>
              <a:rPr lang="en-US" sz="2000" dirty="0" smtClean="0"/>
              <a:t>Classification in Schedule of Hazards: “Restaurant with sales of alcoholic beverages that are less than 75% of total annual receipts – with dance floor.”  </a:t>
            </a:r>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14</a:t>
            </a:fld>
            <a:endParaRPr lang="en-US" dirty="0">
              <a:solidFill>
                <a:schemeClr val="bg1"/>
              </a:solidFill>
              <a:cs typeface="Arial" charset="0"/>
            </a:endParaRPr>
          </a:p>
        </p:txBody>
      </p:sp>
    </p:spTree>
    <p:extLst>
      <p:ext uri="{BB962C8B-B14F-4D97-AF65-F5344CB8AC3E}">
        <p14:creationId xmlns:p14="http://schemas.microsoft.com/office/powerpoint/2010/main" val="3223461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1412776"/>
            <a:ext cx="8229600" cy="4191000"/>
          </a:xfrm>
        </p:spPr>
        <p:txBody>
          <a:bodyPr>
            <a:noAutofit/>
          </a:bodyPr>
          <a:lstStyle/>
          <a:p>
            <a:r>
              <a:rPr lang="en-US" dirty="0" smtClean="0"/>
              <a:t>In the “Remarks” section on following page [General Information] the following was entered:  “The total sales are $4,000,000.  Liquor sales $1,000,000 and Food Sales $3,000,000.”  </a:t>
            </a:r>
          </a:p>
          <a:p>
            <a:r>
              <a:rPr lang="en-US" dirty="0" smtClean="0"/>
              <a:t>Total Premium for all coverages was $45,700.</a:t>
            </a:r>
          </a:p>
          <a:p>
            <a:r>
              <a:rPr lang="en-US" dirty="0" smtClean="0"/>
              <a:t>Policy contained the  District of Columbia Endorsement form IL 02 78 04 98. Effective date 11/21/01.  Notice of cancellation issued 1/7/02.  </a:t>
            </a:r>
            <a:r>
              <a:rPr lang="en-US" b="1" dirty="0" smtClean="0"/>
              <a:t>Policy also contained language allowing cancellation after 30 days only for failure to pay premium or the making of a material and willful misstatement or omission of fact to us, our employees, agents or brokers in connection with any application. </a:t>
            </a:r>
          </a:p>
          <a:p>
            <a:r>
              <a:rPr lang="en-US" dirty="0" smtClean="0"/>
              <a:t>Policy was cancelled for “Underwriting Reasons” after inspection revealed large dance floor.  Agent believed otherwise.</a:t>
            </a:r>
          </a:p>
          <a:p>
            <a:r>
              <a:rPr lang="en-US" dirty="0" smtClean="0"/>
              <a:t>In response to cancellation, agent sought replacement policy in surplus lines market.  No contact with insureds to verify information.</a:t>
            </a:r>
          </a:p>
          <a:p>
            <a:endParaRPr lang="en-US" dirty="0" smtClean="0"/>
          </a:p>
          <a:p>
            <a:endParaRPr lang="en-US" dirty="0" smtClean="0"/>
          </a:p>
        </p:txBody>
      </p:sp>
      <p:sp>
        <p:nvSpPr>
          <p:cNvPr id="6" name="Title 1"/>
          <p:cNvSpPr txBox="1">
            <a:spLocks/>
          </p:cNvSpPr>
          <p:nvPr/>
        </p:nvSpPr>
        <p:spPr bwMode="black">
          <a:xfrm>
            <a:off x="619944" y="476672"/>
            <a:ext cx="5832475" cy="865187"/>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a:lstStyle>
          <a:p>
            <a:pPr>
              <a:defRPr/>
            </a:pPr>
            <a:r>
              <a:rPr lang="en-US" sz="2800" dirty="0" smtClean="0"/>
              <a:t/>
            </a:r>
            <a:br>
              <a:rPr lang="en-US" sz="2800" dirty="0" smtClean="0"/>
            </a:br>
            <a:r>
              <a:rPr lang="en-US" sz="2800" dirty="0" smtClean="0"/>
              <a:t>Claims Example - </a:t>
            </a:r>
            <a:r>
              <a:rPr lang="en-US" sz="2800" dirty="0" smtClean="0">
                <a:cs typeface="Times New Roman" pitchFamily="18" charset="0"/>
              </a:rPr>
              <a:t>Was this a Dream or a Nightmare? (Continued)</a:t>
            </a:r>
            <a:endParaRPr lang="en-US" sz="2800" dirty="0"/>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15</a:t>
            </a:fld>
            <a:endParaRPr lang="en-US" dirty="0">
              <a:solidFill>
                <a:schemeClr val="bg1"/>
              </a:solidFill>
              <a:cs typeface="Arial" charset="0"/>
            </a:endParaRPr>
          </a:p>
        </p:txBody>
      </p:sp>
    </p:spTree>
    <p:extLst>
      <p:ext uri="{BB962C8B-B14F-4D97-AF65-F5344CB8AC3E}">
        <p14:creationId xmlns:p14="http://schemas.microsoft.com/office/powerpoint/2010/main" val="1574522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323528" y="1615008"/>
            <a:ext cx="8064896" cy="5486400"/>
          </a:xfrm>
        </p:spPr>
        <p:txBody>
          <a:bodyPr/>
          <a:lstStyle/>
          <a:p>
            <a:r>
              <a:rPr lang="en-US" dirty="0" smtClean="0"/>
              <a:t>The ACORD application submitted to broker dated 3/6/02 was identical to the original application to </a:t>
            </a:r>
            <a:r>
              <a:rPr lang="en-US" dirty="0" err="1" smtClean="0"/>
              <a:t>OCG</a:t>
            </a:r>
            <a:endParaRPr lang="en-US" dirty="0" smtClean="0"/>
          </a:p>
          <a:p>
            <a:r>
              <a:rPr lang="en-US" dirty="0" smtClean="0"/>
              <a:t>Agent advised by broker of Burlington intention to provide policy with premium of $50,000 and that if liquor receipts exceeded 25% of total sales, Burlington would non renew at expiration.</a:t>
            </a:r>
          </a:p>
          <a:p>
            <a:r>
              <a:rPr lang="en-US" dirty="0" smtClean="0"/>
              <a:t>Insurer’s subjectivities included signed application within ten days and “If the liquor receipts are higher than 25% we are not interested  in pursuing this account.  If we discover via audit that the liquor receipts are in fact higher than 25%, we will non-renew this account.”</a:t>
            </a:r>
          </a:p>
          <a:p>
            <a:r>
              <a:rPr lang="en-US" dirty="0" smtClean="0"/>
              <a:t>Broker’s binder contained: </a:t>
            </a:r>
            <a:r>
              <a:rPr lang="en-US" i="1" dirty="0" smtClean="0"/>
              <a:t>Liquor sales cannot go higher than 25% of total sales, if it is discovered via audit liquor sales are higher than 25% , this policy will be non-renewed.</a:t>
            </a:r>
          </a:p>
          <a:p>
            <a:r>
              <a:rPr lang="en-US" dirty="0" smtClean="0"/>
              <a:t>The insureds did not see or sign any application</a:t>
            </a:r>
          </a:p>
        </p:txBody>
      </p:sp>
      <p:sp>
        <p:nvSpPr>
          <p:cNvPr id="5" name="Title 1"/>
          <p:cNvSpPr txBox="1">
            <a:spLocks/>
          </p:cNvSpPr>
          <p:nvPr/>
        </p:nvSpPr>
        <p:spPr bwMode="black">
          <a:xfrm>
            <a:off x="467544" y="548680"/>
            <a:ext cx="5832475" cy="865187"/>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a:lstStyle>
          <a:p>
            <a:pPr>
              <a:defRPr/>
            </a:pPr>
            <a:r>
              <a:rPr lang="en-US" sz="2800" dirty="0" smtClean="0"/>
              <a:t/>
            </a:r>
            <a:br>
              <a:rPr lang="en-US" sz="2800" dirty="0" smtClean="0"/>
            </a:br>
            <a:r>
              <a:rPr lang="en-US" sz="2800" dirty="0" smtClean="0"/>
              <a:t>Claims Example - </a:t>
            </a:r>
            <a:r>
              <a:rPr lang="en-US" sz="2800" dirty="0" smtClean="0">
                <a:cs typeface="Times New Roman" pitchFamily="18" charset="0"/>
              </a:rPr>
              <a:t>Was this a Dream or a Nightmare? (Continued)</a:t>
            </a:r>
            <a:endParaRPr lang="en-US" sz="2800" dirty="0"/>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16</a:t>
            </a:fld>
            <a:endParaRPr lang="en-US" dirty="0">
              <a:solidFill>
                <a:schemeClr val="bg1"/>
              </a:solidFill>
              <a:cs typeface="Arial" charset="0"/>
            </a:endParaRPr>
          </a:p>
        </p:txBody>
      </p:sp>
    </p:spTree>
    <p:extLst>
      <p:ext uri="{BB962C8B-B14F-4D97-AF65-F5344CB8AC3E}">
        <p14:creationId xmlns:p14="http://schemas.microsoft.com/office/powerpoint/2010/main" val="311408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9776"/>
            <a:ext cx="8229600" cy="1143000"/>
          </a:xfrm>
        </p:spPr>
        <p:txBody>
          <a:bodyPr/>
          <a:lstStyle/>
          <a:p>
            <a:r>
              <a:rPr lang="en-US" sz="2800" dirty="0" smtClean="0"/>
              <a:t>Duties to Customers</a:t>
            </a:r>
            <a:br>
              <a:rPr lang="en-US" sz="2800" dirty="0" smtClean="0"/>
            </a:br>
            <a:r>
              <a:rPr lang="en-US" sz="2800" dirty="0" smtClean="0"/>
              <a:t>To whom is the duty owed?</a:t>
            </a:r>
            <a:endParaRPr lang="en-US" sz="2800" dirty="0"/>
          </a:p>
        </p:txBody>
      </p:sp>
      <p:sp>
        <p:nvSpPr>
          <p:cNvPr id="3" name="Content Placeholder 2"/>
          <p:cNvSpPr>
            <a:spLocks noGrp="1"/>
          </p:cNvSpPr>
          <p:nvPr>
            <p:ph idx="1"/>
          </p:nvPr>
        </p:nvSpPr>
        <p:spPr>
          <a:xfrm>
            <a:off x="457200" y="1640160"/>
            <a:ext cx="8229600" cy="5029200"/>
          </a:xfrm>
        </p:spPr>
        <p:txBody>
          <a:bodyPr>
            <a:normAutofit/>
          </a:bodyPr>
          <a:lstStyle/>
          <a:p>
            <a:pPr marL="0" indent="0" algn="just">
              <a:buNone/>
            </a:pPr>
            <a:r>
              <a:rPr lang="en-US" sz="2400" dirty="0" smtClean="0"/>
              <a:t>The duty owed by the agent can vary by state, and is dependent upon  who is suing!  In other words, pretty much anyone the agent deals with.</a:t>
            </a:r>
          </a:p>
          <a:p>
            <a:r>
              <a:rPr lang="en-US" sz="2400" i="1" dirty="0" smtClean="0"/>
              <a:t>Customer</a:t>
            </a:r>
          </a:p>
          <a:p>
            <a:r>
              <a:rPr lang="en-US" sz="2400" i="1" dirty="0" smtClean="0"/>
              <a:t>Carrier</a:t>
            </a:r>
          </a:p>
          <a:p>
            <a:r>
              <a:rPr lang="en-US" sz="2400" i="1" dirty="0" smtClean="0"/>
              <a:t>Tort claimant</a:t>
            </a:r>
          </a:p>
          <a:p>
            <a:r>
              <a:rPr lang="en-US" sz="2400" i="1" dirty="0" smtClean="0"/>
              <a:t>Party of interest</a:t>
            </a:r>
          </a:p>
          <a:p>
            <a:endParaRPr lang="en-US" sz="2400" b="1" dirty="0" smtClean="0"/>
          </a:p>
          <a:p>
            <a:pPr marL="0" indent="0">
              <a:buNone/>
            </a:pPr>
            <a:endParaRPr lang="en-US" sz="2400" b="1" i="1" dirty="0"/>
          </a:p>
        </p:txBody>
      </p:sp>
    </p:spTree>
    <p:extLst>
      <p:ext uri="{BB962C8B-B14F-4D97-AF65-F5344CB8AC3E}">
        <p14:creationId xmlns:p14="http://schemas.microsoft.com/office/powerpoint/2010/main" val="621990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2800" dirty="0" smtClean="0"/>
              <a:t>Duties to Customers</a:t>
            </a:r>
            <a:r>
              <a:rPr lang="en-US" sz="2800" dirty="0"/>
              <a:t/>
            </a:r>
            <a:br>
              <a:rPr lang="en-US" sz="2800" dirty="0"/>
            </a:br>
            <a:r>
              <a:rPr lang="en-US" sz="2800" dirty="0"/>
              <a:t>Standard of Care</a:t>
            </a:r>
          </a:p>
        </p:txBody>
      </p:sp>
      <p:sp>
        <p:nvSpPr>
          <p:cNvPr id="3" name="Content Placeholder 2"/>
          <p:cNvSpPr>
            <a:spLocks noGrp="1"/>
          </p:cNvSpPr>
          <p:nvPr>
            <p:ph idx="1"/>
          </p:nvPr>
        </p:nvSpPr>
        <p:spPr>
          <a:xfrm>
            <a:off x="457200" y="1711349"/>
            <a:ext cx="8229600" cy="4525963"/>
          </a:xfrm>
        </p:spPr>
        <p:txBody>
          <a:bodyPr>
            <a:normAutofit/>
          </a:bodyPr>
          <a:lstStyle/>
          <a:p>
            <a:pPr marL="0" indent="0" algn="just">
              <a:buNone/>
            </a:pPr>
            <a:r>
              <a:rPr lang="en-US" sz="2400" dirty="0"/>
              <a:t>The </a:t>
            </a:r>
            <a:r>
              <a:rPr lang="en-US" sz="2400" dirty="0" smtClean="0"/>
              <a:t>legal duty of an agent varies by state (although they are usually similar):</a:t>
            </a:r>
          </a:p>
          <a:p>
            <a:r>
              <a:rPr lang="en-US" sz="2400" dirty="0" smtClean="0"/>
              <a:t>Know your state’s standard</a:t>
            </a:r>
          </a:p>
          <a:p>
            <a:r>
              <a:rPr lang="en-US" sz="2400" dirty="0" smtClean="0"/>
              <a:t>Be aware of  the “special relationship” that could increase the chances of negligence claims</a:t>
            </a:r>
          </a:p>
          <a:p>
            <a:r>
              <a:rPr lang="en-US" sz="2400" dirty="0" smtClean="0"/>
              <a:t>Agencies </a:t>
            </a:r>
            <a:r>
              <a:rPr lang="en-US" sz="2400" dirty="0"/>
              <a:t>need to be aware of their exposures and implement procedures to minimize risk. </a:t>
            </a:r>
          </a:p>
        </p:txBody>
      </p:sp>
    </p:spTree>
    <p:extLst>
      <p:ext uri="{BB962C8B-B14F-4D97-AF65-F5344CB8AC3E}">
        <p14:creationId xmlns:p14="http://schemas.microsoft.com/office/powerpoint/2010/main" val="2032072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000" dirty="0" smtClean="0"/>
              <a:t>Differing Standard of Care by State </a:t>
            </a:r>
            <a:endParaRPr lang="en-GB" sz="3200" dirty="0"/>
          </a:p>
        </p:txBody>
      </p:sp>
      <p:sp>
        <p:nvSpPr>
          <p:cNvPr id="6" name="Text Placeholder 5"/>
          <p:cNvSpPr>
            <a:spLocks noGrp="1"/>
          </p:cNvSpPr>
          <p:nvPr>
            <p:ph type="body" sz="quarter" idx="12"/>
          </p:nvPr>
        </p:nvSpPr>
        <p:spPr>
          <a:xfrm>
            <a:off x="755651" y="2997448"/>
            <a:ext cx="6048375" cy="863600"/>
          </a:xfrm>
        </p:spPr>
        <p:txBody>
          <a:bodyPr/>
          <a:lstStyle/>
          <a:p>
            <a:r>
              <a:rPr lang="en-GB" b="1" dirty="0" smtClean="0"/>
              <a:t>Julie Moen</a:t>
            </a:r>
            <a:endParaRPr lang="en-GB" dirty="0"/>
          </a:p>
        </p:txBody>
      </p:sp>
      <p:sp>
        <p:nvSpPr>
          <p:cNvPr id="7" name="Slide Number Placeholder 6"/>
          <p:cNvSpPr>
            <a:spLocks noGrp="1"/>
          </p:cNvSpPr>
          <p:nvPr>
            <p:ph type="sldNum" sz="quarter" idx="11"/>
          </p:nvPr>
        </p:nvSpPr>
        <p:spPr/>
        <p:txBody>
          <a:bodyPr/>
          <a:lstStyle/>
          <a:p>
            <a:fld id="{8E9F59B9-8094-4618-B073-21DD649DF751}" type="slidenum">
              <a:rPr lang="en-GB" smtClean="0"/>
              <a:pPr/>
              <a:t>19</a:t>
            </a:fld>
            <a:endParaRPr lang="en-GB" dirty="0"/>
          </a:p>
        </p:txBody>
      </p:sp>
      <p:pic>
        <p:nvPicPr>
          <p:cNvPr id="8" name="Picture 7" descr="C:\Users\David.Hulcher\AppData\Local\Temp\Temp1_bpllogos2012[1].zip\BPL-Clr-Web.jpg"/>
          <p:cNvPicPr/>
          <p:nvPr/>
        </p:nvPicPr>
        <p:blipFill>
          <a:blip r:embed="rId2">
            <a:extLst>
              <a:ext uri="{28A0092B-C50C-407E-A947-70E740481C1C}">
                <a14:useLocalDpi xmlns:a14="http://schemas.microsoft.com/office/drawing/2010/main" val="0"/>
              </a:ext>
            </a:extLst>
          </a:blip>
          <a:srcRect/>
          <a:stretch>
            <a:fillRect/>
          </a:stretch>
        </p:blipFill>
        <p:spPr bwMode="auto">
          <a:xfrm>
            <a:off x="6619120" y="5733256"/>
            <a:ext cx="2260600" cy="583565"/>
          </a:xfrm>
          <a:prstGeom prst="rect">
            <a:avLst/>
          </a:prstGeom>
          <a:noFill/>
          <a:ln>
            <a:noFill/>
          </a:ln>
        </p:spPr>
      </p:pic>
    </p:spTree>
    <p:extLst>
      <p:ext uri="{BB962C8B-B14F-4D97-AF65-F5344CB8AC3E}">
        <p14:creationId xmlns:p14="http://schemas.microsoft.com/office/powerpoint/2010/main" val="1072915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476251"/>
            <a:ext cx="5832475" cy="865187"/>
          </a:xfrm>
        </p:spPr>
        <p:txBody>
          <a:bodyPr/>
          <a:lstStyle/>
          <a:p>
            <a:r>
              <a:rPr lang="en-GB" dirty="0" smtClean="0"/>
              <a:t>Today’s Topics</a:t>
            </a:r>
            <a:endParaRPr lang="en-GB" dirty="0"/>
          </a:p>
        </p:txBody>
      </p:sp>
      <p:sp>
        <p:nvSpPr>
          <p:cNvPr id="10" name="TocLine"/>
          <p:cNvSpPr>
            <a:spLocks noChangeArrowheads="1"/>
          </p:cNvSpPr>
          <p:nvPr/>
        </p:nvSpPr>
        <p:spPr bwMode="auto">
          <a:xfrm>
            <a:off x="755650" y="1628774"/>
            <a:ext cx="6048375" cy="3939540"/>
          </a:xfrm>
          <a:prstGeom prst="rect">
            <a:avLst/>
          </a:prstGeom>
          <a:noFill/>
          <a:ln w="15875" algn="ctr">
            <a:noFill/>
            <a:miter lim="800000"/>
            <a:headEnd/>
            <a:tailEnd/>
          </a:ln>
          <a:effectLst/>
        </p:spPr>
        <p:txBody>
          <a:bodyPr wrap="square" lIns="0" tIns="0" rIns="0" bIns="0">
            <a:spAutoFit/>
          </a:bodyPr>
          <a:lstStyle/>
          <a:p>
            <a:pPr marL="285750" indent="-285750" defTabSz="757238">
              <a:spcBef>
                <a:spcPts val="1200"/>
              </a:spcBef>
              <a:buFont typeface="Arial" pitchFamily="34" charset="0"/>
              <a:buChar char="•"/>
            </a:pPr>
            <a:r>
              <a:rPr lang="en-GB" sz="2400" noProof="1" smtClean="0">
                <a:solidFill>
                  <a:srgbClr val="283E36"/>
                </a:solidFill>
                <a:latin typeface="SwissReSans" pitchFamily="34" charset="0"/>
              </a:rPr>
              <a:t>What is negligence and what it takes to prove it?</a:t>
            </a:r>
          </a:p>
          <a:p>
            <a:pPr marL="285750" indent="-285750" defTabSz="757238">
              <a:spcBef>
                <a:spcPts val="1200"/>
              </a:spcBef>
              <a:buFont typeface="Arial" pitchFamily="34" charset="0"/>
              <a:buChar char="•"/>
            </a:pPr>
            <a:r>
              <a:rPr lang="en-GB" sz="2400" noProof="1" smtClean="0">
                <a:solidFill>
                  <a:srgbClr val="283E36"/>
                </a:solidFill>
                <a:latin typeface="SwissReSans" pitchFamily="34" charset="0"/>
              </a:rPr>
              <a:t>Difference between legal duties and standard of care.</a:t>
            </a:r>
          </a:p>
          <a:p>
            <a:pPr marL="285750" indent="-285750" defTabSz="757238">
              <a:spcBef>
                <a:spcPts val="1200"/>
              </a:spcBef>
              <a:buFont typeface="Arial" pitchFamily="34" charset="0"/>
              <a:buChar char="•"/>
            </a:pPr>
            <a:r>
              <a:rPr lang="en-GB" sz="2400" noProof="1" smtClean="0">
                <a:solidFill>
                  <a:srgbClr val="283E36"/>
                </a:solidFill>
                <a:latin typeface="SwissReSans" pitchFamily="34" charset="0"/>
              </a:rPr>
              <a:t>Differing levels of standard of care by state.</a:t>
            </a:r>
          </a:p>
          <a:p>
            <a:pPr marL="285750" indent="-285750" defTabSz="757238">
              <a:spcBef>
                <a:spcPts val="1200"/>
              </a:spcBef>
              <a:buFont typeface="Arial" pitchFamily="34" charset="0"/>
              <a:buChar char="•"/>
            </a:pPr>
            <a:r>
              <a:rPr lang="en-GB" sz="2400" noProof="1" smtClean="0">
                <a:solidFill>
                  <a:srgbClr val="283E36"/>
                </a:solidFill>
                <a:latin typeface="SwissReSans" pitchFamily="34" charset="0"/>
              </a:rPr>
              <a:t>E&amp;O claims examples of the special relationship and its effect.</a:t>
            </a:r>
          </a:p>
          <a:p>
            <a:pPr marL="285750" indent="-285750" defTabSz="757238">
              <a:spcBef>
                <a:spcPts val="1200"/>
              </a:spcBef>
              <a:buFont typeface="Arial" pitchFamily="34" charset="0"/>
              <a:buChar char="•"/>
            </a:pPr>
            <a:r>
              <a:rPr lang="en-GB" sz="2400" noProof="1" smtClean="0">
                <a:solidFill>
                  <a:srgbClr val="283E36"/>
                </a:solidFill>
                <a:latin typeface="SwissReSans" pitchFamily="34" charset="0"/>
              </a:rPr>
              <a:t>How agents can protect themselves.</a:t>
            </a:r>
          </a:p>
        </p:txBody>
      </p:sp>
      <p:sp>
        <p:nvSpPr>
          <p:cNvPr id="4" name="Slide Number Placeholder 3"/>
          <p:cNvSpPr>
            <a:spLocks noGrp="1"/>
          </p:cNvSpPr>
          <p:nvPr>
            <p:ph type="sldNum" sz="quarter" idx="12"/>
          </p:nvPr>
        </p:nvSpPr>
        <p:spPr>
          <a:xfrm>
            <a:off x="6804026" y="6342062"/>
            <a:ext cx="185737" cy="182562"/>
          </a:xfrm>
        </p:spPr>
        <p:txBody>
          <a:bodyPr/>
          <a:lstStyle/>
          <a:p>
            <a:fld id="{8E9F59B9-8094-4618-B073-21DD649DF751}" type="slidenum">
              <a:rPr lang="en-GB" smtClean="0"/>
              <a:pPr/>
              <a:t>2</a:t>
            </a:fld>
            <a:endParaRPr lang="en-GB"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274638"/>
            <a:ext cx="8229600" cy="1325562"/>
          </a:xfrm>
        </p:spPr>
        <p:txBody>
          <a:bodyPr>
            <a:normAutofit/>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ln w="13335" cmpd="sng">
                  <a:noFill/>
                  <a:prstDash val="solid"/>
                </a:ln>
                <a:solidFill>
                  <a:schemeClr val="tx2"/>
                </a:solidFill>
                <a:latin typeface="+mn-lt"/>
              </a:rPr>
              <a:t>From No Duty</a:t>
            </a:r>
            <a:br>
              <a:rPr lang="en-US" sz="2800" dirty="0" smtClean="0">
                <a:ln w="13335" cmpd="sng">
                  <a:noFill/>
                  <a:prstDash val="solid"/>
                </a:ln>
                <a:solidFill>
                  <a:schemeClr val="tx2"/>
                </a:solidFill>
                <a:latin typeface="+mn-lt"/>
              </a:rPr>
            </a:br>
            <a:r>
              <a:rPr lang="en-US" sz="2800" dirty="0" smtClean="0">
                <a:ln w="13335" cmpd="sng">
                  <a:noFill/>
                  <a:prstDash val="solid"/>
                </a:ln>
                <a:solidFill>
                  <a:schemeClr val="tx2"/>
                </a:solidFill>
                <a:latin typeface="+mn-lt"/>
              </a:rPr>
              <a:t>(Order Taker States)</a:t>
            </a:r>
            <a:endParaRPr lang="en-US" sz="2800" b="1" dirty="0" smtClean="0">
              <a:ln w="13335" cmpd="sng">
                <a:noFill/>
                <a:prstDash val="solid"/>
              </a:ln>
              <a:solidFill>
                <a:schemeClr val="tx2"/>
              </a:solidFill>
              <a:latin typeface="+mn-lt"/>
            </a:endParaRPr>
          </a:p>
        </p:txBody>
      </p:sp>
      <p:sp>
        <p:nvSpPr>
          <p:cNvPr id="6147" name="Text Box 2"/>
          <p:cNvSpPr txBox="1">
            <a:spLocks noChangeArrowheads="1"/>
          </p:cNvSpPr>
          <p:nvPr/>
        </p:nvSpPr>
        <p:spPr bwMode="auto">
          <a:xfrm>
            <a:off x="609599" y="1981200"/>
            <a:ext cx="8347075"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457200" indent="-457200"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9pPr>
          </a:lstStyle>
          <a:p>
            <a:pPr eaLnBrk="1">
              <a:spcBef>
                <a:spcPts val="638"/>
              </a:spcBef>
              <a:spcAft>
                <a:spcPts val="1425"/>
              </a:spcAft>
              <a:buFont typeface="Wingdings" pitchFamily="2" charset="2"/>
              <a:buChar char="§"/>
            </a:pPr>
            <a:r>
              <a:rPr lang="en-US" sz="2400" dirty="0" smtClean="0">
                <a:latin typeface="+mn-lt"/>
              </a:rPr>
              <a:t>These states only require </a:t>
            </a:r>
            <a:r>
              <a:rPr lang="en-US" sz="2400" dirty="0">
                <a:latin typeface="+mn-lt"/>
              </a:rPr>
              <a:t>the agent to procure </a:t>
            </a:r>
            <a:r>
              <a:rPr lang="en-US" sz="2400" dirty="0" smtClean="0">
                <a:latin typeface="+mn-lt"/>
              </a:rPr>
              <a:t>the </a:t>
            </a:r>
            <a:r>
              <a:rPr lang="en-US" sz="2400" dirty="0">
                <a:latin typeface="+mn-lt"/>
              </a:rPr>
              <a:t>coverage requested and/or timely notify the insured/prospect of an inability to do so. </a:t>
            </a:r>
            <a:endParaRPr lang="en-US" sz="2400" dirty="0" smtClean="0">
              <a:latin typeface="+mn-lt"/>
            </a:endParaRPr>
          </a:p>
          <a:p>
            <a:pPr eaLnBrk="1">
              <a:spcBef>
                <a:spcPts val="638"/>
              </a:spcBef>
              <a:spcAft>
                <a:spcPts val="1425"/>
              </a:spcAft>
              <a:buFont typeface="Wingdings" pitchFamily="2" charset="2"/>
              <a:buChar char="§"/>
            </a:pPr>
            <a:r>
              <a:rPr lang="en-US" sz="2400" dirty="0" smtClean="0">
                <a:latin typeface="+mn-lt"/>
              </a:rPr>
              <a:t>There </a:t>
            </a:r>
            <a:r>
              <a:rPr lang="en-US" sz="2400" dirty="0">
                <a:latin typeface="+mn-lt"/>
              </a:rPr>
              <a:t>is no duty to advise, but the agent may still be found liable for providing false or misleading information.</a:t>
            </a:r>
            <a:endParaRPr lang="en-US" sz="2400" dirty="0" smtClean="0">
              <a:latin typeface="+mn-lt"/>
            </a:endParaRPr>
          </a:p>
          <a:p>
            <a:pPr marL="914400" lvl="1" indent="-457200" eaLnBrk="1" hangingPunct="1">
              <a:lnSpc>
                <a:spcPct val="100000"/>
              </a:lnSpc>
              <a:spcAft>
                <a:spcPts val="1138"/>
              </a:spcAft>
              <a:buSzPct val="45000"/>
              <a:buFont typeface="Wingdings" pitchFamily="2" charset="2"/>
              <a:buChar char="§"/>
            </a:pPr>
            <a:endParaRPr lang="en-US" sz="2400" dirty="0">
              <a:latin typeface="+mn-lt"/>
            </a:endParaRPr>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20</a:t>
            </a:fld>
            <a:endParaRPr lang="en-US" dirty="0">
              <a:solidFill>
                <a:schemeClr val="bg1"/>
              </a:solidFill>
              <a:cs typeface="Arial" charset="0"/>
            </a:endParaRPr>
          </a:p>
        </p:txBody>
      </p:sp>
    </p:spTree>
    <p:extLst>
      <p:ext uri="{BB962C8B-B14F-4D97-AF65-F5344CB8AC3E}">
        <p14:creationId xmlns:p14="http://schemas.microsoft.com/office/powerpoint/2010/main" val="1588765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7589"/>
            <a:ext cx="5832475" cy="865187"/>
          </a:xfrm>
        </p:spPr>
        <p:txBody>
          <a:bodyPr>
            <a:normAutofit/>
          </a:bodyPr>
          <a:lstStyle/>
          <a:p>
            <a:r>
              <a:rPr lang="en-US" sz="2800" dirty="0" smtClean="0">
                <a:ln w="13335" cmpd="sng">
                  <a:noFill/>
                  <a:prstDash val="solid"/>
                </a:ln>
                <a:solidFill>
                  <a:schemeClr val="tx2"/>
                </a:solidFill>
                <a:latin typeface="+mn-lt"/>
              </a:rPr>
              <a:t>To </a:t>
            </a:r>
            <a:r>
              <a:rPr lang="en-US" sz="2800" dirty="0">
                <a:ln w="13335" cmpd="sng">
                  <a:noFill/>
                  <a:prstDash val="solid"/>
                </a:ln>
                <a:solidFill>
                  <a:schemeClr val="tx2"/>
                </a:solidFill>
                <a:latin typeface="+mn-lt"/>
              </a:rPr>
              <a:t>a Professional </a:t>
            </a:r>
            <a:r>
              <a:rPr lang="en-US" sz="2800" dirty="0" smtClean="0">
                <a:ln w="13335" cmpd="sng">
                  <a:noFill/>
                  <a:prstDash val="solid"/>
                </a:ln>
                <a:solidFill>
                  <a:schemeClr val="tx2"/>
                </a:solidFill>
                <a:latin typeface="+mn-lt"/>
              </a:rPr>
              <a:t>Standard</a:t>
            </a:r>
            <a:br>
              <a:rPr lang="en-US" sz="2800" dirty="0" smtClean="0">
                <a:ln w="13335" cmpd="sng">
                  <a:noFill/>
                  <a:prstDash val="solid"/>
                </a:ln>
                <a:solidFill>
                  <a:schemeClr val="tx2"/>
                </a:solidFill>
                <a:latin typeface="+mn-lt"/>
              </a:rPr>
            </a:br>
            <a:r>
              <a:rPr lang="en-US" sz="2800" dirty="0" smtClean="0">
                <a:ln w="13335" cmpd="sng">
                  <a:noFill/>
                  <a:prstDash val="solid"/>
                </a:ln>
                <a:solidFill>
                  <a:schemeClr val="tx2"/>
                </a:solidFill>
                <a:latin typeface="+mn-lt"/>
              </a:rPr>
              <a:t>(Automatic Duty to Advise)</a:t>
            </a:r>
            <a:endParaRPr lang="en-US" sz="2800" dirty="0">
              <a:latin typeface="+mn-lt"/>
            </a:endParaRPr>
          </a:p>
        </p:txBody>
      </p:sp>
      <p:sp>
        <p:nvSpPr>
          <p:cNvPr id="3" name="Content Placeholder 2"/>
          <p:cNvSpPr>
            <a:spLocks noGrp="1"/>
          </p:cNvSpPr>
          <p:nvPr>
            <p:ph idx="1"/>
          </p:nvPr>
        </p:nvSpPr>
        <p:spPr>
          <a:xfrm>
            <a:off x="457200" y="1752600"/>
            <a:ext cx="8229600" cy="4525963"/>
          </a:xfrm>
        </p:spPr>
        <p:txBody>
          <a:bodyPr/>
          <a:lstStyle/>
          <a:p>
            <a:pPr marL="457200" indent="-457200">
              <a:spcBef>
                <a:spcPts val="638"/>
              </a:spcBef>
              <a:spcAft>
                <a:spcPts val="1425"/>
              </a:spcAft>
            </a:pPr>
            <a:r>
              <a:rPr lang="en-US" sz="2400" dirty="0">
                <a:latin typeface="+mn-lt"/>
              </a:rPr>
              <a:t>Insurance agents are considered experts simply because they have an insurance license. </a:t>
            </a:r>
          </a:p>
          <a:p>
            <a:pPr marL="457200" indent="-457200">
              <a:spcBef>
                <a:spcPts val="638"/>
              </a:spcBef>
              <a:spcAft>
                <a:spcPts val="1425"/>
              </a:spcAft>
            </a:pPr>
            <a:r>
              <a:rPr lang="en-US" sz="2400" dirty="0">
                <a:latin typeface="+mn-lt"/>
              </a:rPr>
              <a:t>Insured may prove a breach of the standard simply by showing the agent failed to offer or discuss the missing or inadequate coverage. </a:t>
            </a:r>
          </a:p>
          <a:p>
            <a:pPr marL="457200" indent="-457200">
              <a:spcBef>
                <a:spcPts val="638"/>
              </a:spcBef>
              <a:spcAft>
                <a:spcPts val="1425"/>
              </a:spcAft>
            </a:pPr>
            <a:r>
              <a:rPr lang="en-US" sz="2400" dirty="0">
                <a:latin typeface="+mn-lt"/>
              </a:rPr>
              <a:t>Establishing breach usually requires expert testimony.</a:t>
            </a:r>
          </a:p>
          <a:p>
            <a:pPr marL="0" indent="0">
              <a:buNone/>
            </a:pPr>
            <a:endParaRPr lang="en-US" sz="2400" dirty="0">
              <a:latin typeface="+mn-lt"/>
            </a:endParaRPr>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21</a:t>
            </a:fld>
            <a:endParaRPr lang="en-US" dirty="0">
              <a:solidFill>
                <a:schemeClr val="bg1"/>
              </a:solidFill>
              <a:cs typeface="Arial" charset="0"/>
            </a:endParaRPr>
          </a:p>
        </p:txBody>
      </p:sp>
    </p:spTree>
    <p:extLst>
      <p:ext uri="{BB962C8B-B14F-4D97-AF65-F5344CB8AC3E}">
        <p14:creationId xmlns:p14="http://schemas.microsoft.com/office/powerpoint/2010/main" val="291585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67545" y="691605"/>
            <a:ext cx="6120582" cy="865187"/>
          </a:xfrm>
        </p:spPr>
        <p:txBody>
          <a:bodyPr>
            <a:noAutofit/>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ln w="13335" cmpd="sng">
                  <a:noFill/>
                  <a:prstDash val="solid"/>
                </a:ln>
                <a:solidFill>
                  <a:schemeClr val="tx2"/>
                </a:solidFill>
                <a:latin typeface="+mn-lt"/>
              </a:rPr>
              <a:t>And Everything In Between</a:t>
            </a:r>
            <a:br>
              <a:rPr lang="en-US" sz="2800" dirty="0" smtClean="0">
                <a:ln w="13335" cmpd="sng">
                  <a:noFill/>
                  <a:prstDash val="solid"/>
                </a:ln>
                <a:solidFill>
                  <a:schemeClr val="tx2"/>
                </a:solidFill>
                <a:latin typeface="+mn-lt"/>
              </a:rPr>
            </a:br>
            <a:r>
              <a:rPr lang="en-US" sz="2800" dirty="0" smtClean="0">
                <a:ln w="13335" cmpd="sng">
                  <a:noFill/>
                  <a:prstDash val="solid"/>
                </a:ln>
                <a:solidFill>
                  <a:schemeClr val="tx2"/>
                </a:solidFill>
                <a:latin typeface="+mn-lt"/>
              </a:rPr>
              <a:t>(Special Relationship/Circumstances)</a:t>
            </a:r>
          </a:p>
        </p:txBody>
      </p:sp>
      <p:sp>
        <p:nvSpPr>
          <p:cNvPr id="9219" name="Text Box 2"/>
          <p:cNvSpPr txBox="1">
            <a:spLocks noChangeArrowheads="1"/>
          </p:cNvSpPr>
          <p:nvPr/>
        </p:nvSpPr>
        <p:spPr bwMode="auto">
          <a:xfrm>
            <a:off x="515938" y="19050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431800" indent="-323850"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8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8"/>
              </a:defRPr>
            </a:lvl9pPr>
          </a:lstStyle>
          <a:p>
            <a:pPr marL="565150" indent="-457200" eaLnBrk="1">
              <a:spcBef>
                <a:spcPts val="638"/>
              </a:spcBef>
              <a:spcAft>
                <a:spcPts val="1425"/>
              </a:spcAft>
              <a:buFont typeface="Wingdings" pitchFamily="2" charset="2"/>
              <a:buChar char="§"/>
            </a:pPr>
            <a:r>
              <a:rPr lang="en-US" sz="2400" dirty="0" smtClean="0">
                <a:latin typeface="+mn-lt"/>
              </a:rPr>
              <a:t>Easy to establish the existence of a special relationship or special circumstances</a:t>
            </a:r>
          </a:p>
          <a:p>
            <a:pPr marL="565150" indent="-457200" eaLnBrk="1">
              <a:spcBef>
                <a:spcPts val="638"/>
              </a:spcBef>
              <a:spcAft>
                <a:spcPts val="1425"/>
              </a:spcAft>
              <a:buFont typeface="Wingdings" pitchFamily="2" charset="2"/>
              <a:buChar char="§"/>
            </a:pPr>
            <a:r>
              <a:rPr lang="en-US" sz="2400" dirty="0" smtClean="0">
                <a:latin typeface="+mn-lt"/>
              </a:rPr>
              <a:t>Case-by-Case Basis</a:t>
            </a:r>
          </a:p>
          <a:p>
            <a:pPr marL="565150" indent="-457200" eaLnBrk="1">
              <a:spcBef>
                <a:spcPts val="638"/>
              </a:spcBef>
              <a:spcAft>
                <a:spcPts val="1425"/>
              </a:spcAft>
              <a:buFont typeface="Wingdings" pitchFamily="2" charset="2"/>
              <a:buChar char="§"/>
            </a:pPr>
            <a:r>
              <a:rPr lang="en-US" sz="2400" dirty="0" smtClean="0">
                <a:latin typeface="+mn-lt"/>
              </a:rPr>
              <a:t>Difficult to establish the existence of a special relationship or special circumstances</a:t>
            </a:r>
            <a:endParaRPr lang="en-US" sz="2400" dirty="0">
              <a:latin typeface="+mn-lt"/>
            </a:endParaRPr>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22</a:t>
            </a:fld>
            <a:endParaRPr lang="en-US" dirty="0">
              <a:solidFill>
                <a:schemeClr val="bg1"/>
              </a:solidFill>
              <a:cs typeface="Arial" charset="0"/>
            </a:endParaRPr>
          </a:p>
        </p:txBody>
      </p:sp>
    </p:spTree>
    <p:extLst>
      <p:ext uri="{BB962C8B-B14F-4D97-AF65-F5344CB8AC3E}">
        <p14:creationId xmlns:p14="http://schemas.microsoft.com/office/powerpoint/2010/main" val="40055120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n w="13335" cmpd="sng">
                  <a:noFill/>
                  <a:prstDash val="solid"/>
                </a:ln>
                <a:solidFill>
                  <a:schemeClr val="tx2"/>
                </a:solidFill>
                <a:latin typeface="+mn-lt"/>
              </a:rPr>
              <a:t>Separate and Not Equal - </a:t>
            </a:r>
            <a:br>
              <a:rPr lang="en-US" sz="2800" dirty="0" smtClean="0">
                <a:ln w="13335" cmpd="sng">
                  <a:noFill/>
                  <a:prstDash val="solid"/>
                </a:ln>
                <a:solidFill>
                  <a:schemeClr val="tx2"/>
                </a:solidFill>
                <a:latin typeface="+mn-lt"/>
              </a:rPr>
            </a:br>
            <a:r>
              <a:rPr lang="en-US" sz="2800" dirty="0" smtClean="0">
                <a:ln w="13335" cmpd="sng">
                  <a:noFill/>
                  <a:prstDash val="solid"/>
                </a:ln>
                <a:solidFill>
                  <a:schemeClr val="tx2"/>
                </a:solidFill>
                <a:latin typeface="+mn-lt"/>
              </a:rPr>
              <a:t>State v. State</a:t>
            </a:r>
            <a:endParaRPr lang="en-US" sz="2800" dirty="0">
              <a:ln w="13335" cmpd="sng">
                <a:noFill/>
                <a:prstDash val="solid"/>
              </a:ln>
              <a:solidFill>
                <a:schemeClr val="tx2"/>
              </a:solidFill>
              <a:latin typeface="+mn-lt"/>
            </a:endParaRPr>
          </a:p>
        </p:txBody>
      </p:sp>
      <p:sp>
        <p:nvSpPr>
          <p:cNvPr id="3" name="Content Placeholder 2"/>
          <p:cNvSpPr>
            <a:spLocks noGrp="1"/>
          </p:cNvSpPr>
          <p:nvPr>
            <p:ph idx="1"/>
          </p:nvPr>
        </p:nvSpPr>
        <p:spPr/>
        <p:txBody>
          <a:bodyPr/>
          <a:lstStyle/>
          <a:p>
            <a:pPr marL="0" indent="0">
              <a:buNone/>
            </a:pPr>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765089829"/>
              </p:ext>
            </p:extLst>
          </p:nvPr>
        </p:nvGraphicFramePr>
        <p:xfrm>
          <a:off x="1371599" y="1828801"/>
          <a:ext cx="6477002" cy="3549894"/>
        </p:xfrm>
        <a:graphic>
          <a:graphicData uri="http://schemas.openxmlformats.org/drawingml/2006/table">
            <a:tbl>
              <a:tblPr firstRow="1" bandRow="1">
                <a:tableStyleId>{2D5ABB26-0587-4C30-8999-92F81FD0307C}</a:tableStyleId>
              </a:tblPr>
              <a:tblGrid>
                <a:gridCol w="2624337"/>
                <a:gridCol w="1440160"/>
                <a:gridCol w="2412505"/>
              </a:tblGrid>
              <a:tr h="1219199">
                <a:tc>
                  <a:txBody>
                    <a:bodyPr/>
                    <a:lstStyle/>
                    <a:p>
                      <a:r>
                        <a:rPr lang="en-US" sz="2000" dirty="0" smtClean="0">
                          <a:solidFill>
                            <a:schemeClr val="tx1"/>
                          </a:solidFill>
                          <a:latin typeface="+mn-lt"/>
                        </a:rPr>
                        <a:t>New York – Hard to establish</a:t>
                      </a:r>
                      <a:r>
                        <a:rPr lang="en-US" sz="2000" baseline="0" dirty="0" smtClean="0">
                          <a:solidFill>
                            <a:schemeClr val="tx1"/>
                          </a:solidFill>
                          <a:latin typeface="+mn-lt"/>
                        </a:rPr>
                        <a:t> special relationship</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smtClean="0">
                        <a:solidFill>
                          <a:schemeClr val="tx1"/>
                        </a:solidFill>
                        <a:latin typeface="+mn-lt"/>
                      </a:endParaRPr>
                    </a:p>
                    <a:p>
                      <a:pPr algn="ctr"/>
                      <a:r>
                        <a:rPr lang="en-US" sz="2000" dirty="0" smtClean="0">
                          <a:solidFill>
                            <a:schemeClr val="tx1"/>
                          </a:solidFill>
                          <a:latin typeface="+mn-lt"/>
                        </a:rPr>
                        <a: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solidFill>
                            <a:schemeClr val="tx1"/>
                          </a:solidFill>
                          <a:latin typeface="+mn-lt"/>
                        </a:rPr>
                        <a:t>New Jersey – Professional standard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200">
                <a:tc>
                  <a:txBody>
                    <a:bodyPr/>
                    <a:lstStyle/>
                    <a:p>
                      <a:r>
                        <a:rPr lang="en-US" sz="2000" dirty="0" smtClean="0">
                          <a:solidFill>
                            <a:schemeClr val="tx1"/>
                          </a:solidFill>
                          <a:latin typeface="+mn-lt"/>
                        </a:rPr>
                        <a:t>Arizona</a:t>
                      </a:r>
                      <a:r>
                        <a:rPr lang="en-US" sz="2000" baseline="0" dirty="0" smtClean="0">
                          <a:solidFill>
                            <a:schemeClr val="tx1"/>
                          </a:solidFill>
                          <a:latin typeface="+mn-lt"/>
                        </a:rPr>
                        <a:t> – Professional Standard of Care </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smtClean="0">
                        <a:solidFill>
                          <a:schemeClr val="tx1"/>
                        </a:solidFill>
                        <a:latin typeface="+mn-lt"/>
                      </a:endParaRPr>
                    </a:p>
                    <a:p>
                      <a:pPr algn="ctr"/>
                      <a:r>
                        <a:rPr lang="en-US" sz="2000" dirty="0" smtClean="0">
                          <a:solidFill>
                            <a:schemeClr val="tx1"/>
                          </a:solidFill>
                          <a:latin typeface="+mn-lt"/>
                        </a:rPr>
                        <a:t>Vs.</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latin typeface="+mn-lt"/>
                        </a:rPr>
                        <a:t>Nevada – Case-by-case with special considerations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1495">
                <a:tc>
                  <a:txBody>
                    <a:bodyPr/>
                    <a:lstStyle/>
                    <a:p>
                      <a:r>
                        <a:rPr lang="en-US" sz="2000" dirty="0" smtClean="0">
                          <a:solidFill>
                            <a:schemeClr val="tx1"/>
                          </a:solidFill>
                          <a:latin typeface="+mn-lt"/>
                        </a:rPr>
                        <a:t>Kansas – Case-by-case</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smtClean="0">
                        <a:solidFill>
                          <a:schemeClr val="tx1"/>
                        </a:solidFill>
                        <a:latin typeface="+mn-lt"/>
                      </a:endParaRPr>
                    </a:p>
                    <a:p>
                      <a:pPr algn="ctr"/>
                      <a:r>
                        <a:rPr lang="en-US" sz="2000" dirty="0" smtClean="0">
                          <a:solidFill>
                            <a:schemeClr val="tx1"/>
                          </a:solidFill>
                          <a:latin typeface="+mn-lt"/>
                        </a:rPr>
                        <a: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latin typeface="+mn-lt"/>
                        </a:rPr>
                        <a:t>Missouri – Hard to establish special relationship</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23</a:t>
            </a:fld>
            <a:endParaRPr lang="en-US" dirty="0">
              <a:solidFill>
                <a:schemeClr val="bg1"/>
              </a:solidFill>
              <a:cs typeface="Arial" charset="0"/>
            </a:endParaRPr>
          </a:p>
        </p:txBody>
      </p:sp>
    </p:spTree>
    <p:extLst>
      <p:ext uri="{BB962C8B-B14F-4D97-AF65-F5344CB8AC3E}">
        <p14:creationId xmlns:p14="http://schemas.microsoft.com/office/powerpoint/2010/main" val="3169060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09" y="260648"/>
            <a:ext cx="5832475" cy="865187"/>
          </a:xfrm>
        </p:spPr>
        <p:txBody>
          <a:bodyPr>
            <a:normAutofit/>
          </a:bodyPr>
          <a:lstStyle/>
          <a:p>
            <a:r>
              <a:rPr lang="en-US" sz="2800" dirty="0" smtClean="0">
                <a:ln w="13335" cmpd="sng">
                  <a:noFill/>
                  <a:prstDash val="solid"/>
                </a:ln>
                <a:solidFill>
                  <a:schemeClr val="tx2"/>
                </a:solidFill>
                <a:latin typeface="+mn-lt"/>
              </a:rPr>
              <a:t>The Big Apple v. The Garden State</a:t>
            </a:r>
            <a:endParaRPr lang="en-US" sz="2800" dirty="0">
              <a:ln w="13335" cmpd="sng">
                <a:noFill/>
                <a:prstDash val="solid"/>
              </a:ln>
              <a:solidFill>
                <a:schemeClr val="tx2"/>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6678199"/>
              </p:ext>
            </p:extLst>
          </p:nvPr>
        </p:nvGraphicFramePr>
        <p:xfrm>
          <a:off x="395536" y="1556792"/>
          <a:ext cx="8229600" cy="3657600"/>
        </p:xfrm>
        <a:graphic>
          <a:graphicData uri="http://schemas.openxmlformats.org/drawingml/2006/table">
            <a:tbl>
              <a:tblPr firstRow="1" bandRow="1">
                <a:tableStyleId>{2D5ABB26-0587-4C30-8999-92F81FD0307C}</a:tableStyleId>
              </a:tblPr>
              <a:tblGrid>
                <a:gridCol w="4114800"/>
                <a:gridCol w="4114800"/>
              </a:tblGrid>
              <a:tr h="370840">
                <a:tc>
                  <a:txBody>
                    <a:bodyPr/>
                    <a:lstStyle/>
                    <a:p>
                      <a:pPr algn="l"/>
                      <a:r>
                        <a:rPr lang="en-US" b="1" dirty="0" smtClean="0">
                          <a:solidFill>
                            <a:schemeClr val="tx1"/>
                          </a:solidFill>
                          <a:latin typeface="+mn-lt"/>
                        </a:rPr>
                        <a:t>New York</a:t>
                      </a:r>
                      <a:endParaRPr 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b="1" dirty="0" smtClean="0">
                          <a:solidFill>
                            <a:schemeClr val="tx1"/>
                          </a:solidFill>
                          <a:latin typeface="+mn-lt"/>
                        </a:rPr>
                        <a:t>New Jersey</a:t>
                      </a:r>
                    </a:p>
                    <a:p>
                      <a:pPr algn="l"/>
                      <a:endParaRPr 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latin typeface="+mn-lt"/>
                        </a:rPr>
                        <a:t>Insurance agents are not professionals</a:t>
                      </a:r>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mn-lt"/>
                        </a:rPr>
                        <a:t>Insurance agents are professionals</a:t>
                      </a:r>
                    </a:p>
                    <a:p>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latin typeface="+mn-lt"/>
                        </a:rPr>
                        <a:t>Absent a special relationship (rarely found), no duty to “advise, guide or direct” the insured about his insurance coverage</a:t>
                      </a:r>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mn-lt"/>
                        </a:rPr>
                        <a:t>Duty</a:t>
                      </a:r>
                      <a:r>
                        <a:rPr lang="en-US" baseline="0" dirty="0" smtClean="0">
                          <a:solidFill>
                            <a:schemeClr val="tx1"/>
                          </a:solidFill>
                          <a:latin typeface="+mn-lt"/>
                        </a:rPr>
                        <a:t> to exercise good faith and reasonable skill in advising insureds about available coverage &amp; ensuring the policy procured meets the insured’s needs</a:t>
                      </a:r>
                    </a:p>
                    <a:p>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latin typeface="+mn-lt"/>
                        </a:rPr>
                        <a:t>Insured</a:t>
                      </a:r>
                      <a:r>
                        <a:rPr lang="en-US" baseline="0" dirty="0" smtClean="0">
                          <a:solidFill>
                            <a:schemeClr val="tx1"/>
                          </a:solidFill>
                          <a:latin typeface="+mn-lt"/>
                        </a:rPr>
                        <a:t> may be found comparatively negligent for failing to read the policy</a:t>
                      </a:r>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mn-lt"/>
                        </a:rPr>
                        <a:t>No comparative</a:t>
                      </a:r>
                      <a:r>
                        <a:rPr lang="en-US" baseline="0" dirty="0" smtClean="0">
                          <a:solidFill>
                            <a:schemeClr val="tx1"/>
                          </a:solidFill>
                          <a:latin typeface="+mn-lt"/>
                        </a:rPr>
                        <a:t> fault for insured’s failure to read the policy</a:t>
                      </a:r>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24</a:t>
            </a:fld>
            <a:endParaRPr lang="en-US" dirty="0">
              <a:solidFill>
                <a:schemeClr val="bg1"/>
              </a:solidFill>
              <a:cs typeface="Arial" charset="0"/>
            </a:endParaRPr>
          </a:p>
        </p:txBody>
      </p:sp>
    </p:spTree>
    <p:extLst>
      <p:ext uri="{BB962C8B-B14F-4D97-AF65-F5344CB8AC3E}">
        <p14:creationId xmlns:p14="http://schemas.microsoft.com/office/powerpoint/2010/main" val="1531033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19597"/>
            <a:ext cx="5832475" cy="865187"/>
          </a:xfrm>
        </p:spPr>
        <p:txBody>
          <a:bodyPr>
            <a:normAutofit/>
          </a:bodyPr>
          <a:lstStyle/>
          <a:p>
            <a:r>
              <a:rPr lang="en-US" sz="2800" dirty="0" smtClean="0">
                <a:ln w="13335" cmpd="sng">
                  <a:noFill/>
                  <a:prstDash val="solid"/>
                </a:ln>
                <a:solidFill>
                  <a:schemeClr val="tx2"/>
                </a:solidFill>
                <a:latin typeface="+mn-lt"/>
              </a:rPr>
              <a:t>The Grand Canyon State v. The Silver State</a:t>
            </a:r>
            <a:endParaRPr lang="en-US" sz="2800" dirty="0">
              <a:ln w="13335" cmpd="sng">
                <a:noFill/>
                <a:prstDash val="solid"/>
              </a:ln>
              <a:solidFill>
                <a:schemeClr val="tx2"/>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4063987"/>
              </p:ext>
            </p:extLst>
          </p:nvPr>
        </p:nvGraphicFramePr>
        <p:xfrm>
          <a:off x="457200" y="1780911"/>
          <a:ext cx="8229600" cy="3736321"/>
        </p:xfrm>
        <a:graphic>
          <a:graphicData uri="http://schemas.openxmlformats.org/drawingml/2006/table">
            <a:tbl>
              <a:tblPr firstRow="1" bandRow="1">
                <a:tableStyleId>{2D5ABB26-0587-4C30-8999-92F81FD0307C}</a:tableStyleId>
              </a:tblPr>
              <a:tblGrid>
                <a:gridCol w="4114800"/>
                <a:gridCol w="4114800"/>
              </a:tblGrid>
              <a:tr h="617986">
                <a:tc>
                  <a:txBody>
                    <a:bodyPr/>
                    <a:lstStyle/>
                    <a:p>
                      <a:r>
                        <a:rPr lang="en-US" sz="1600" b="1" dirty="0" smtClean="0">
                          <a:solidFill>
                            <a:schemeClr val="tx1"/>
                          </a:solidFill>
                          <a:latin typeface="+mn-lt"/>
                        </a:rPr>
                        <a:t>Arizona</a:t>
                      </a:r>
                      <a:endParaRPr lang="en-US"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latin typeface="+mn-lt"/>
                        </a:rPr>
                        <a:t>Nevada</a:t>
                      </a:r>
                    </a:p>
                    <a:p>
                      <a:endParaRPr lang="en-US"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2837">
                <a:tc>
                  <a:txBody>
                    <a:bodyPr/>
                    <a:lstStyle/>
                    <a:p>
                      <a:r>
                        <a:rPr lang="en-US" sz="1600" dirty="0" smtClean="0">
                          <a:solidFill>
                            <a:schemeClr val="tx1"/>
                          </a:solidFill>
                          <a:latin typeface="+mn-lt"/>
                        </a:rPr>
                        <a:t>Insurance agents are professionals</a:t>
                      </a:r>
                      <a:endParaRPr lang="en-US" sz="16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rPr>
                        <a:t>Insurance agents v. Insurance counselors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2538">
                <a:tc>
                  <a:txBody>
                    <a:bodyPr/>
                    <a:lstStyle/>
                    <a:p>
                      <a:r>
                        <a:rPr lang="en-US" sz="1600" dirty="0" smtClean="0">
                          <a:solidFill>
                            <a:schemeClr val="tx1"/>
                          </a:solidFill>
                          <a:latin typeface="+mn-lt"/>
                        </a:rPr>
                        <a:t>Satisfying</a:t>
                      </a:r>
                      <a:r>
                        <a:rPr lang="en-US" sz="1600" baseline="0" dirty="0" smtClean="0">
                          <a:solidFill>
                            <a:schemeClr val="tx1"/>
                          </a:solidFill>
                          <a:latin typeface="+mn-lt"/>
                        </a:rPr>
                        <a:t> the standard of care requires advising customers about available and reasonably applicable coverages and limits</a:t>
                      </a:r>
                    </a:p>
                    <a:p>
                      <a:endParaRPr lang="en-US" sz="16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latin typeface="+mn-lt"/>
                        </a:rPr>
                        <a:t>Satisfying the standard</a:t>
                      </a:r>
                      <a:r>
                        <a:rPr lang="en-US" sz="1600" baseline="0" dirty="0" smtClean="0">
                          <a:solidFill>
                            <a:schemeClr val="tx1"/>
                          </a:solidFill>
                          <a:latin typeface="+mn-lt"/>
                        </a:rPr>
                        <a:t> of care requires using reasonable skill, care and diligence to procure the coverage requested</a:t>
                      </a:r>
                      <a:endParaRPr lang="en-US" sz="16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480">
                <a:tc>
                  <a:txBody>
                    <a:bodyPr/>
                    <a:lstStyle/>
                    <a:p>
                      <a:r>
                        <a:rPr lang="en-US" sz="1600" dirty="0" smtClean="0">
                          <a:solidFill>
                            <a:schemeClr val="tx1"/>
                          </a:solidFill>
                          <a:latin typeface="+mn-lt"/>
                        </a:rPr>
                        <a:t>No</a:t>
                      </a:r>
                      <a:r>
                        <a:rPr lang="en-US" sz="1600" baseline="0" dirty="0" smtClean="0">
                          <a:solidFill>
                            <a:schemeClr val="tx1"/>
                          </a:solidFill>
                          <a:latin typeface="+mn-lt"/>
                        </a:rPr>
                        <a:t> comparative fault for insured’s failure to read the policy but insured will generally be held to the policy terms</a:t>
                      </a:r>
                      <a:endParaRPr lang="en-US" sz="16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latin typeface="+mn-lt"/>
                        </a:rPr>
                        <a:t>Insured’s failure to read the policy will bar recovery against an agent for alleged failure</a:t>
                      </a:r>
                      <a:r>
                        <a:rPr lang="en-US" sz="1600" baseline="0" dirty="0" smtClean="0">
                          <a:solidFill>
                            <a:schemeClr val="tx1"/>
                          </a:solidFill>
                          <a:latin typeface="+mn-lt"/>
                        </a:rPr>
                        <a:t> to procure insurance</a:t>
                      </a:r>
                      <a:endParaRPr lang="en-US" sz="16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US" smtClean="0"/>
              <a:t>© 2013, The Hassett Law Firm, P.L.C.</a:t>
            </a:r>
            <a:endParaRPr lang="en-US"/>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25</a:t>
            </a:fld>
            <a:endParaRPr lang="en-US" dirty="0">
              <a:solidFill>
                <a:schemeClr val="bg1"/>
              </a:solidFill>
              <a:cs typeface="Arial" charset="0"/>
            </a:endParaRPr>
          </a:p>
        </p:txBody>
      </p:sp>
    </p:spTree>
    <p:extLst>
      <p:ext uri="{BB962C8B-B14F-4D97-AF65-F5344CB8AC3E}">
        <p14:creationId xmlns:p14="http://schemas.microsoft.com/office/powerpoint/2010/main" val="2972065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19597"/>
            <a:ext cx="5832475" cy="865187"/>
          </a:xfrm>
        </p:spPr>
        <p:txBody>
          <a:bodyPr>
            <a:normAutofit/>
          </a:bodyPr>
          <a:lstStyle/>
          <a:p>
            <a:r>
              <a:rPr lang="en-US" sz="2800" dirty="0" smtClean="0">
                <a:ln w="13335" cmpd="sng">
                  <a:noFill/>
                  <a:prstDash val="solid"/>
                </a:ln>
                <a:solidFill>
                  <a:schemeClr val="tx2"/>
                </a:solidFill>
                <a:latin typeface="+mn-lt"/>
              </a:rPr>
              <a:t>The Sunflower State v. The Show Me State</a:t>
            </a:r>
            <a:endParaRPr lang="en-US" sz="2800" dirty="0">
              <a:ln w="13335" cmpd="sng">
                <a:noFill/>
                <a:prstDash val="solid"/>
              </a:ln>
              <a:solidFill>
                <a:schemeClr val="tx2"/>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3342905"/>
              </p:ext>
            </p:extLst>
          </p:nvPr>
        </p:nvGraphicFramePr>
        <p:xfrm>
          <a:off x="457200" y="1876400"/>
          <a:ext cx="8229600" cy="3566160"/>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en-US" sz="1500" b="1" dirty="0" smtClean="0">
                          <a:solidFill>
                            <a:schemeClr val="tx1"/>
                          </a:solidFill>
                          <a:latin typeface="+mn-lt"/>
                        </a:rPr>
                        <a:t>Kansas</a:t>
                      </a:r>
                      <a:endParaRPr lang="en-US" sz="15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b="1" dirty="0" smtClean="0">
                          <a:solidFill>
                            <a:schemeClr val="tx1"/>
                          </a:solidFill>
                          <a:latin typeface="+mn-lt"/>
                        </a:rPr>
                        <a:t>Missouri</a:t>
                      </a:r>
                    </a:p>
                    <a:p>
                      <a:endParaRPr lang="en-US" sz="15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chemeClr val="tx1"/>
                          </a:solidFill>
                          <a:latin typeface="+mn-lt"/>
                        </a:rPr>
                        <a:t>Duty to use reasonable skill, care and diligence to procure the coverage requested</a:t>
                      </a:r>
                    </a:p>
                    <a:p>
                      <a:endParaRPr lang="en-US" sz="15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smtClean="0">
                          <a:solidFill>
                            <a:schemeClr val="tx1"/>
                          </a:solidFill>
                          <a:latin typeface="+mn-lt"/>
                        </a:rPr>
                        <a:t>Duty</a:t>
                      </a:r>
                      <a:r>
                        <a:rPr lang="en-US" sz="1500" baseline="0" dirty="0" smtClean="0">
                          <a:solidFill>
                            <a:schemeClr val="tx1"/>
                          </a:solidFill>
                          <a:latin typeface="+mn-lt"/>
                        </a:rPr>
                        <a:t> to use reasonable skill and diligence when procuring insurance for a customer in exchange for a commission</a:t>
                      </a:r>
                    </a:p>
                    <a:p>
                      <a:endParaRPr lang="en-US" sz="15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chemeClr val="tx1"/>
                          </a:solidFill>
                          <a:latin typeface="+mn-lt"/>
                        </a:rPr>
                        <a:t>No</a:t>
                      </a:r>
                      <a:r>
                        <a:rPr lang="en-US" sz="1500" baseline="0" dirty="0" smtClean="0">
                          <a:solidFill>
                            <a:schemeClr val="tx1"/>
                          </a:solidFill>
                          <a:latin typeface="+mn-lt"/>
                        </a:rPr>
                        <a:t> duty to “advise, guide or direct” insured about coverages absent a specific agreement to do so</a:t>
                      </a:r>
                      <a:endParaRPr lang="en-US" sz="1500" dirty="0" smtClean="0">
                        <a:solidFill>
                          <a:schemeClr val="tx1"/>
                        </a:solidFill>
                        <a:latin typeface="+mn-lt"/>
                      </a:endParaRPr>
                    </a:p>
                    <a:p>
                      <a:endParaRPr lang="en-US" sz="15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chemeClr val="tx1"/>
                          </a:solidFill>
                          <a:latin typeface="+mn-lt"/>
                        </a:rPr>
                        <a:t>No duty to advise about additional coverage or higher limits absent a special</a:t>
                      </a:r>
                      <a:r>
                        <a:rPr lang="en-US" sz="1500" baseline="0" dirty="0" smtClean="0">
                          <a:solidFill>
                            <a:schemeClr val="tx1"/>
                          </a:solidFill>
                          <a:latin typeface="+mn-lt"/>
                        </a:rPr>
                        <a:t> relationship or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500" dirty="0" smtClean="0">
                          <a:solidFill>
                            <a:schemeClr val="tx1"/>
                          </a:solidFill>
                          <a:latin typeface="+mn-lt"/>
                        </a:rPr>
                        <a:t>No duty to procure “adequate” coverage if insured requests specific coverage limits at a specific</a:t>
                      </a:r>
                      <a:r>
                        <a:rPr lang="en-US" sz="1500" baseline="0" dirty="0" smtClean="0">
                          <a:solidFill>
                            <a:schemeClr val="tx1"/>
                          </a:solidFill>
                          <a:latin typeface="+mn-lt"/>
                        </a:rPr>
                        <a:t> premium</a:t>
                      </a:r>
                      <a:endParaRPr lang="en-US" sz="15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chemeClr val="tx1"/>
                          </a:solidFill>
                          <a:latin typeface="+mn-lt"/>
                        </a:rPr>
                        <a:t>Special</a:t>
                      </a:r>
                      <a:r>
                        <a:rPr lang="en-US" sz="1500" baseline="0" dirty="0" smtClean="0">
                          <a:solidFill>
                            <a:schemeClr val="tx1"/>
                          </a:solidFill>
                          <a:latin typeface="+mn-lt"/>
                        </a:rPr>
                        <a:t> relationship unlikely absent payment of additional compensation, even if there is a long-term relationship combined with a request for “full” or “sufficient” coverage</a:t>
                      </a:r>
                      <a:endParaRPr lang="en-US" sz="15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26</a:t>
            </a:fld>
            <a:endParaRPr lang="en-US" dirty="0">
              <a:solidFill>
                <a:schemeClr val="bg1"/>
              </a:solidFill>
              <a:cs typeface="Arial" charset="0"/>
            </a:endParaRPr>
          </a:p>
        </p:txBody>
      </p:sp>
    </p:spTree>
    <p:extLst>
      <p:ext uri="{BB962C8B-B14F-4D97-AF65-F5344CB8AC3E}">
        <p14:creationId xmlns:p14="http://schemas.microsoft.com/office/powerpoint/2010/main" val="3012566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09" y="332656"/>
            <a:ext cx="5832475" cy="865187"/>
          </a:xfrm>
        </p:spPr>
        <p:txBody>
          <a:bodyPr>
            <a:normAutofit/>
          </a:bodyPr>
          <a:lstStyle/>
          <a:p>
            <a:r>
              <a:rPr lang="en-US" sz="2800" dirty="0" smtClean="0">
                <a:ln w="13335" cmpd="sng">
                  <a:noFill/>
                  <a:prstDash val="solid"/>
                </a:ln>
                <a:solidFill>
                  <a:schemeClr val="tx2"/>
                </a:solidFill>
                <a:latin typeface="+mn-lt"/>
              </a:rPr>
              <a:t>Playing to Win v. Playing Not to Lose</a:t>
            </a:r>
            <a:endParaRPr lang="en-US" sz="2800" dirty="0">
              <a:ln w="13335" cmpd="sng">
                <a:noFill/>
                <a:prstDash val="solid"/>
              </a:ln>
              <a:solidFill>
                <a:schemeClr val="tx2"/>
              </a:solidFill>
              <a:latin typeface="+mn-lt"/>
            </a:endParaRPr>
          </a:p>
        </p:txBody>
      </p:sp>
      <p:sp>
        <p:nvSpPr>
          <p:cNvPr id="3" name="Content Placeholder 2"/>
          <p:cNvSpPr>
            <a:spLocks noGrp="1"/>
          </p:cNvSpPr>
          <p:nvPr>
            <p:ph idx="1"/>
          </p:nvPr>
        </p:nvSpPr>
        <p:spPr>
          <a:xfrm>
            <a:off x="457200" y="1686272"/>
            <a:ext cx="8229600" cy="4191000"/>
          </a:xfrm>
        </p:spPr>
        <p:txBody>
          <a:bodyPr/>
          <a:lstStyle/>
          <a:p>
            <a:r>
              <a:rPr lang="en-US" sz="2400" dirty="0" smtClean="0">
                <a:latin typeface="+mn-lt"/>
              </a:rPr>
              <a:t>The trend is toward a higher standard of care that includes an obligation to advise insureds about additional coverages and limits</a:t>
            </a:r>
          </a:p>
          <a:p>
            <a:r>
              <a:rPr lang="en-US" sz="2400" dirty="0" smtClean="0">
                <a:latin typeface="+mn-lt"/>
              </a:rPr>
              <a:t>Very few order-taker states</a:t>
            </a:r>
          </a:p>
          <a:p>
            <a:r>
              <a:rPr lang="en-US" sz="2400" dirty="0" smtClean="0">
                <a:latin typeface="+mn-lt"/>
              </a:rPr>
              <a:t>Playing to the higher standard better serves both you and your clients – consistency is key</a:t>
            </a:r>
            <a:endParaRPr lang="en-US" sz="2400" dirty="0">
              <a:latin typeface="+mn-lt"/>
            </a:endParaRPr>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27</a:t>
            </a:fld>
            <a:endParaRPr lang="en-US" dirty="0">
              <a:solidFill>
                <a:schemeClr val="bg1"/>
              </a:solidFill>
              <a:cs typeface="Arial" charset="0"/>
            </a:endParaRPr>
          </a:p>
        </p:txBody>
      </p:sp>
    </p:spTree>
    <p:extLst>
      <p:ext uri="{BB962C8B-B14F-4D97-AF65-F5344CB8AC3E}">
        <p14:creationId xmlns:p14="http://schemas.microsoft.com/office/powerpoint/2010/main" val="2566354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000" dirty="0" smtClean="0"/>
              <a:t>Broker Standard of Care:  </a:t>
            </a:r>
            <a:r>
              <a:rPr lang="en-GB" sz="3200" dirty="0" smtClean="0"/>
              <a:t>Creation of a 'Special Relationship'</a:t>
            </a:r>
            <a:endParaRPr lang="en-GB" sz="3200" dirty="0"/>
          </a:p>
        </p:txBody>
      </p:sp>
      <p:sp>
        <p:nvSpPr>
          <p:cNvPr id="6" name="Text Placeholder 5"/>
          <p:cNvSpPr>
            <a:spLocks noGrp="1"/>
          </p:cNvSpPr>
          <p:nvPr>
            <p:ph type="body" sz="quarter" idx="12"/>
          </p:nvPr>
        </p:nvSpPr>
        <p:spPr>
          <a:xfrm>
            <a:off x="755651" y="2997448"/>
            <a:ext cx="6048375" cy="863600"/>
          </a:xfrm>
        </p:spPr>
        <p:txBody>
          <a:bodyPr/>
          <a:lstStyle/>
          <a:p>
            <a:r>
              <a:rPr lang="en-GB" b="1" dirty="0" smtClean="0"/>
              <a:t>Matt Davis</a:t>
            </a:r>
            <a:endParaRPr lang="en-GB" dirty="0"/>
          </a:p>
        </p:txBody>
      </p:sp>
      <p:sp>
        <p:nvSpPr>
          <p:cNvPr id="7" name="Slide Number Placeholder 6"/>
          <p:cNvSpPr>
            <a:spLocks noGrp="1"/>
          </p:cNvSpPr>
          <p:nvPr>
            <p:ph type="sldNum" sz="quarter" idx="11"/>
          </p:nvPr>
        </p:nvSpPr>
        <p:spPr/>
        <p:txBody>
          <a:bodyPr/>
          <a:lstStyle/>
          <a:p>
            <a:fld id="{8E9F59B9-8094-4618-B073-21DD649DF751}" type="slidenum">
              <a:rPr lang="en-GB" smtClean="0"/>
              <a:pPr/>
              <a:t>28</a:t>
            </a:fld>
            <a:endParaRPr lang="en-GB" dirty="0"/>
          </a:p>
        </p:txBody>
      </p:sp>
      <p:pic>
        <p:nvPicPr>
          <p:cNvPr id="8" name="Picture 7" descr="C:\Users\David.Hulcher\AppData\Local\Temp\Temp1_bpllogos2012[1].zip\BPL-Clr-Web.jpg"/>
          <p:cNvPicPr/>
          <p:nvPr/>
        </p:nvPicPr>
        <p:blipFill>
          <a:blip r:embed="rId2">
            <a:extLst>
              <a:ext uri="{28A0092B-C50C-407E-A947-70E740481C1C}">
                <a14:useLocalDpi xmlns:a14="http://schemas.microsoft.com/office/drawing/2010/main" val="0"/>
              </a:ext>
            </a:extLst>
          </a:blip>
          <a:srcRect/>
          <a:stretch>
            <a:fillRect/>
          </a:stretch>
        </p:blipFill>
        <p:spPr bwMode="auto">
          <a:xfrm>
            <a:off x="6619120" y="5733256"/>
            <a:ext cx="2260600" cy="583565"/>
          </a:xfrm>
          <a:prstGeom prst="rect">
            <a:avLst/>
          </a:prstGeom>
          <a:noFill/>
          <a:ln>
            <a:noFill/>
          </a:ln>
        </p:spPr>
      </p:pic>
    </p:spTree>
    <p:extLst>
      <p:ext uri="{BB962C8B-B14F-4D97-AF65-F5344CB8AC3E}">
        <p14:creationId xmlns:p14="http://schemas.microsoft.com/office/powerpoint/2010/main" val="1269855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650" y="1916807"/>
            <a:ext cx="7704782" cy="1800225"/>
          </a:xfrm>
        </p:spPr>
        <p:txBody>
          <a:bodyPr/>
          <a:lstStyle/>
          <a:p>
            <a:pPr marL="0" indent="0">
              <a:buNone/>
            </a:pPr>
            <a:r>
              <a:rPr lang="en-US" sz="2400" b="1" dirty="0" smtClean="0"/>
              <a:t>"</a:t>
            </a:r>
            <a:r>
              <a:rPr lang="en-US" sz="2400" dirty="0"/>
              <a:t>An insured can show a special relationship with a broker through representations made by the broker and/or through the parties’ prior dealings</a:t>
            </a:r>
            <a:r>
              <a:rPr lang="en-US" sz="2400" dirty="0" smtClean="0"/>
              <a:t>."  </a:t>
            </a:r>
            <a:endParaRPr lang="en-US" sz="2400" dirty="0"/>
          </a:p>
          <a:p>
            <a:pPr marL="0" indent="0">
              <a:buNone/>
            </a:pPr>
            <a:r>
              <a:rPr lang="en-US" sz="1400" dirty="0"/>
              <a:t>Bigger v. Vista Sales &amp; Mktg., Inc., 505 S.E.2d 891, 893 (N.C. Ct. App. 1998).</a:t>
            </a:r>
          </a:p>
          <a:p>
            <a:endParaRPr lang="en-GB" b="1" dirty="0" smtClean="0"/>
          </a:p>
          <a:p>
            <a:endParaRPr lang="en-GB" dirty="0" smtClean="0"/>
          </a:p>
          <a:p>
            <a:endParaRPr lang="en-GB"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29</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The Broad Concept</a:t>
            </a:r>
            <a:endParaRPr lang="en-GB" dirty="0"/>
          </a:p>
        </p:txBody>
      </p:sp>
    </p:spTree>
    <p:extLst>
      <p:ext uri="{BB962C8B-B14F-4D97-AF65-F5344CB8AC3E}">
        <p14:creationId xmlns:p14="http://schemas.microsoft.com/office/powerpoint/2010/main" val="1846012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081"/>
            <a:ext cx="7848600" cy="4321175"/>
          </a:xfrm>
        </p:spPr>
        <p:txBody>
          <a:bodyPr/>
          <a:lstStyle/>
          <a:p>
            <a:r>
              <a:rPr lang="en-GB" sz="1600" b="1" dirty="0" smtClean="0"/>
              <a:t>Robin LaFollette </a:t>
            </a:r>
            <a:r>
              <a:rPr lang="en-GB" sz="1600" dirty="0" smtClean="0"/>
              <a:t>-  </a:t>
            </a:r>
            <a:r>
              <a:rPr lang="en-US" sz="1600" dirty="0" smtClean="0"/>
              <a:t>An attorney and Head </a:t>
            </a:r>
            <a:r>
              <a:rPr lang="en-US" sz="1600" dirty="0"/>
              <a:t>of Professional Advisors Claims for Swiss </a:t>
            </a:r>
            <a:r>
              <a:rPr lang="en-US" sz="1600" dirty="0" smtClean="0"/>
              <a:t>Re Corporate Solutions and Westport Insurance Corporation. </a:t>
            </a:r>
            <a:r>
              <a:rPr lang="en-GB" sz="1600" dirty="0" smtClean="0"/>
              <a:t> </a:t>
            </a:r>
            <a:r>
              <a:rPr lang="en-US" sz="1600" dirty="0" smtClean="0"/>
              <a:t> </a:t>
            </a:r>
          </a:p>
          <a:p>
            <a:r>
              <a:rPr lang="en-US" sz="1600" b="1" dirty="0" smtClean="0"/>
              <a:t>Julie K. Moen </a:t>
            </a:r>
            <a:r>
              <a:rPr lang="en-US" sz="1600" dirty="0" smtClean="0"/>
              <a:t>– An attorney with The </a:t>
            </a:r>
            <a:r>
              <a:rPr lang="en-US" sz="1600" dirty="0"/>
              <a:t>Hassett Law </a:t>
            </a:r>
            <a:r>
              <a:rPr lang="en-US" sz="1600" dirty="0" smtClean="0"/>
              <a:t>Firm.  </a:t>
            </a:r>
            <a:r>
              <a:rPr lang="en-US" sz="1600" dirty="0"/>
              <a:t>H</a:t>
            </a:r>
            <a:r>
              <a:rPr lang="en-US" sz="1600" dirty="0" smtClean="0"/>
              <a:t>er </a:t>
            </a:r>
            <a:r>
              <a:rPr lang="en-US" sz="1600" dirty="0"/>
              <a:t>practice emphasizes professional malpractice, insurance regulatory issues and insurance coverage disputes. </a:t>
            </a:r>
            <a:r>
              <a:rPr lang="en-US" sz="1600" dirty="0"/>
              <a:t>Ms. Moen also conducted and synthesized the research compiled in “Do Insurance Agents Have a Duty to Advise,” an article, color-coded map and research summary detailing insurance agents’ standard of care and duty to advise across the 50 states and D.C</a:t>
            </a:r>
            <a:r>
              <a:rPr lang="en-US" sz="1600" dirty="0" smtClean="0"/>
              <a:t>. which is available at </a:t>
            </a:r>
            <a:r>
              <a:rPr lang="en-US" sz="1600" dirty="0" smtClean="0">
                <a:hlinkClick r:id="rId2"/>
              </a:rPr>
              <a:t>www.iiaba.net/EOhappens</a:t>
            </a:r>
            <a:r>
              <a:rPr lang="en-US" sz="1600" dirty="0" smtClean="0"/>
              <a:t>.</a:t>
            </a:r>
            <a:endParaRPr lang="en-US" sz="1600" dirty="0" smtClean="0"/>
          </a:p>
          <a:p>
            <a:r>
              <a:rPr lang="en-US" sz="1600" b="1" dirty="0" smtClean="0"/>
              <a:t>Matt Davis </a:t>
            </a:r>
            <a:r>
              <a:rPr lang="en-US" sz="1600" dirty="0" smtClean="0"/>
              <a:t>–  An attorney and Vice President at Swiss Re Corporate  Solutions.  He manages a team handling professional liability claims involving both agents and lawyers throughout the United States and Canada.</a:t>
            </a:r>
          </a:p>
          <a:p>
            <a:r>
              <a:rPr lang="en-US" sz="1600" b="1" dirty="0" smtClean="0"/>
              <a:t>Stanley </a:t>
            </a:r>
            <a:r>
              <a:rPr lang="en-US" sz="1600" b="1" dirty="0" err="1" smtClean="0"/>
              <a:t>Lipshultz</a:t>
            </a:r>
            <a:r>
              <a:rPr lang="en-US" sz="1600" b="1" dirty="0" smtClean="0"/>
              <a:t> </a:t>
            </a:r>
            <a:r>
              <a:rPr lang="en-US" sz="1600" dirty="0" smtClean="0"/>
              <a:t>–</a:t>
            </a:r>
            <a:r>
              <a:rPr lang="en-US" dirty="0" smtClean="0"/>
              <a:t> </a:t>
            </a:r>
            <a:r>
              <a:rPr lang="en-US" sz="1600" dirty="0" smtClean="0"/>
              <a:t>An attorney who defended insurance agents for almost 30 years with </a:t>
            </a:r>
            <a:r>
              <a:rPr lang="en-US" sz="1600" dirty="0" err="1" smtClean="0"/>
              <a:t>Lipshultz</a:t>
            </a:r>
            <a:r>
              <a:rPr lang="en-US" sz="1600" dirty="0" smtClean="0"/>
              <a:t> and Hone, located in Silver Spring, MD.  Today is an independent consultant offering services in litigation management and expert witness in disputes involving agents and brokers E&amp;O claims.</a:t>
            </a:r>
            <a:endParaRPr lang="en-GB"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3</a:t>
            </a:fld>
            <a:endParaRPr lang="en-GB" dirty="0"/>
          </a:p>
        </p:txBody>
      </p:sp>
      <p:sp>
        <p:nvSpPr>
          <p:cNvPr id="4" name="Title 3"/>
          <p:cNvSpPr>
            <a:spLocks noGrp="1"/>
          </p:cNvSpPr>
          <p:nvPr>
            <p:ph type="title"/>
          </p:nvPr>
        </p:nvSpPr>
        <p:spPr>
          <a:xfrm>
            <a:off x="755651" y="260648"/>
            <a:ext cx="5832475" cy="865187"/>
          </a:xfrm>
        </p:spPr>
        <p:txBody>
          <a:bodyPr/>
          <a:lstStyle/>
          <a:p>
            <a:r>
              <a:rPr lang="en-GB" dirty="0" smtClean="0"/>
              <a:t>Our </a:t>
            </a:r>
            <a:r>
              <a:rPr lang="en-GB" dirty="0" err="1" smtClean="0"/>
              <a:t>Panelists</a:t>
            </a:r>
            <a:endParaRPr lang="en-GB" dirty="0"/>
          </a:p>
        </p:txBody>
      </p:sp>
    </p:spTree>
    <p:extLst>
      <p:ext uri="{BB962C8B-B14F-4D97-AF65-F5344CB8AC3E}">
        <p14:creationId xmlns:p14="http://schemas.microsoft.com/office/powerpoint/2010/main" val="4179809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Customer reliance, plus:</a:t>
            </a:r>
          </a:p>
          <a:p>
            <a:r>
              <a:rPr lang="en-US" sz="2400" dirty="0" smtClean="0"/>
              <a:t>Exercising </a:t>
            </a:r>
            <a:r>
              <a:rPr lang="en-US" sz="2400" dirty="0"/>
              <a:t>broad </a:t>
            </a:r>
            <a:r>
              <a:rPr lang="en-US" sz="2400" b="1" i="1" dirty="0"/>
              <a:t>discretion</a:t>
            </a:r>
            <a:r>
              <a:rPr lang="en-US" sz="2400" dirty="0"/>
              <a:t> to service the insured’s needs; </a:t>
            </a:r>
          </a:p>
          <a:p>
            <a:r>
              <a:rPr lang="en-US" sz="2400" dirty="0"/>
              <a:t>C</a:t>
            </a:r>
            <a:r>
              <a:rPr lang="en-US" sz="2400" dirty="0" smtClean="0"/>
              <a:t>ounseling </a:t>
            </a:r>
            <a:r>
              <a:rPr lang="en-US" sz="2400" dirty="0"/>
              <a:t>the insured concerning </a:t>
            </a:r>
            <a:r>
              <a:rPr lang="en-US" sz="2400" b="1" i="1" dirty="0"/>
              <a:t>specialized insurance </a:t>
            </a:r>
            <a:r>
              <a:rPr lang="en-US" sz="2400" dirty="0"/>
              <a:t>coverage; </a:t>
            </a:r>
          </a:p>
          <a:p>
            <a:r>
              <a:rPr lang="en-US" sz="2400" dirty="0"/>
              <a:t>H</a:t>
            </a:r>
            <a:r>
              <a:rPr lang="en-US" sz="2400" dirty="0" smtClean="0"/>
              <a:t>olding </a:t>
            </a:r>
            <a:r>
              <a:rPr lang="en-US" sz="2400" dirty="0"/>
              <a:t>oneself out as a highly-skilled insurance </a:t>
            </a:r>
            <a:r>
              <a:rPr lang="en-US" sz="2400" b="1" i="1" dirty="0" smtClean="0"/>
              <a:t>expert</a:t>
            </a:r>
            <a:r>
              <a:rPr lang="en-US" sz="2400" dirty="0" smtClean="0"/>
              <a:t>; </a:t>
            </a:r>
            <a:endParaRPr lang="en-US" sz="2400" dirty="0"/>
          </a:p>
          <a:p>
            <a:r>
              <a:rPr lang="en-US" sz="2400" dirty="0"/>
              <a:t>R</a:t>
            </a:r>
            <a:r>
              <a:rPr lang="en-US" sz="2400" dirty="0" smtClean="0"/>
              <a:t>eceiving </a:t>
            </a:r>
            <a:r>
              <a:rPr lang="en-US" sz="2400" b="1" i="1" dirty="0"/>
              <a:t>compensation</a:t>
            </a:r>
            <a:r>
              <a:rPr lang="en-US" sz="2400" dirty="0"/>
              <a:t>, above the customary premium paid, for expert advice </a:t>
            </a:r>
            <a:r>
              <a:rPr lang="en-US" sz="2400" dirty="0" smtClean="0"/>
              <a:t>provided</a:t>
            </a:r>
            <a:r>
              <a:rPr lang="en-US" sz="2400" dirty="0"/>
              <a:t>;</a:t>
            </a:r>
            <a:endParaRPr lang="en-US" sz="2400" dirty="0" smtClean="0"/>
          </a:p>
          <a:p>
            <a:endParaRPr lang="en-GB" b="1" dirty="0" smtClean="0"/>
          </a:p>
          <a:p>
            <a:endParaRPr lang="en-GB" dirty="0" smtClean="0"/>
          </a:p>
          <a:p>
            <a:endParaRPr lang="en-GB"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30</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Factors Looked for by the Courts</a:t>
            </a:r>
            <a:endParaRPr lang="en-GB" dirty="0"/>
          </a:p>
        </p:txBody>
      </p:sp>
    </p:spTree>
    <p:extLst>
      <p:ext uri="{BB962C8B-B14F-4D97-AF65-F5344CB8AC3E}">
        <p14:creationId xmlns:p14="http://schemas.microsoft.com/office/powerpoint/2010/main" val="11785865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a:t>
            </a:r>
            <a:r>
              <a:rPr lang="en-US" sz="2400" dirty="0"/>
              <a:t>broker </a:t>
            </a:r>
            <a:r>
              <a:rPr lang="en-US" sz="2400" b="1" i="1" dirty="0"/>
              <a:t>misrepresents</a:t>
            </a:r>
            <a:r>
              <a:rPr lang="en-US" sz="2400" dirty="0"/>
              <a:t> the nature, extent or scope of the coverage being offered or </a:t>
            </a:r>
            <a:r>
              <a:rPr lang="en-US" sz="2400" dirty="0" smtClean="0"/>
              <a:t>provided;</a:t>
            </a:r>
            <a:endParaRPr lang="en-US" sz="2400" dirty="0"/>
          </a:p>
          <a:p>
            <a:r>
              <a:rPr lang="en-US" sz="2400" dirty="0"/>
              <a:t>T</a:t>
            </a:r>
            <a:r>
              <a:rPr lang="en-US" sz="2400" dirty="0" smtClean="0"/>
              <a:t>he </a:t>
            </a:r>
            <a:r>
              <a:rPr lang="en-US" sz="2400" b="1" i="1" dirty="0"/>
              <a:t>insured requests or inquires </a:t>
            </a:r>
            <a:r>
              <a:rPr lang="en-US" sz="2400" dirty="0"/>
              <a:t>about a particular type or extent of </a:t>
            </a:r>
            <a:r>
              <a:rPr lang="en-US" sz="2400" dirty="0" smtClean="0"/>
              <a:t>coverage; </a:t>
            </a:r>
          </a:p>
          <a:p>
            <a:r>
              <a:rPr lang="en-US" sz="2400" dirty="0"/>
              <a:t>T</a:t>
            </a:r>
            <a:r>
              <a:rPr lang="en-US" sz="2400" dirty="0" smtClean="0"/>
              <a:t>here </a:t>
            </a:r>
            <a:r>
              <a:rPr lang="en-US" sz="2400" dirty="0"/>
              <a:t>is a </a:t>
            </a:r>
            <a:r>
              <a:rPr lang="en-US" sz="2400" b="1" dirty="0"/>
              <a:t>long-standing relationship</a:t>
            </a:r>
            <a:r>
              <a:rPr lang="en-US" sz="2400" dirty="0"/>
              <a:t>, some type of interaction on the question of coverage, and the insured relied on the agent’s expertise to the insured’s </a:t>
            </a:r>
            <a:r>
              <a:rPr lang="en-US" sz="2400" dirty="0" smtClean="0"/>
              <a:t>detriment; and/or</a:t>
            </a:r>
            <a:endParaRPr lang="en-US" sz="2400" dirty="0"/>
          </a:p>
          <a:p>
            <a:r>
              <a:rPr lang="en-US" sz="2400" dirty="0"/>
              <a:t>T</a:t>
            </a:r>
            <a:r>
              <a:rPr lang="en-US" sz="2400" dirty="0" smtClean="0"/>
              <a:t>he </a:t>
            </a:r>
            <a:r>
              <a:rPr lang="en-US" sz="2400" dirty="0"/>
              <a:t>broker assumes an additional duty </a:t>
            </a:r>
            <a:r>
              <a:rPr lang="en-US" sz="2400" dirty="0" smtClean="0"/>
              <a:t>by </a:t>
            </a:r>
            <a:r>
              <a:rPr lang="en-US" sz="2400" b="1" i="1" dirty="0" smtClean="0"/>
              <a:t>express agreement </a:t>
            </a:r>
            <a:r>
              <a:rPr lang="en-US" sz="2400" dirty="0" smtClean="0"/>
              <a:t>(oral or written).</a:t>
            </a:r>
            <a:endParaRPr lang="en-US" sz="2400" dirty="0"/>
          </a:p>
          <a:p>
            <a:endParaRPr lang="en-US" sz="1600" dirty="0"/>
          </a:p>
          <a:p>
            <a:endParaRPr lang="en-GB" b="1" dirty="0" smtClean="0"/>
          </a:p>
          <a:p>
            <a:endParaRPr lang="en-GB" dirty="0" smtClean="0"/>
          </a:p>
          <a:p>
            <a:endParaRPr lang="en-GB"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31</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Factors Looked for by the Courts, (</a:t>
            </a:r>
            <a:r>
              <a:rPr lang="en-GB" sz="2000" dirty="0" smtClean="0"/>
              <a:t>cont</a:t>
            </a:r>
            <a:r>
              <a:rPr lang="en-GB" dirty="0" smtClean="0"/>
              <a:t>.)</a:t>
            </a:r>
            <a:endParaRPr lang="en-GB" dirty="0"/>
          </a:p>
        </p:txBody>
      </p:sp>
    </p:spTree>
    <p:extLst>
      <p:ext uri="{BB962C8B-B14F-4D97-AF65-F5344CB8AC3E}">
        <p14:creationId xmlns:p14="http://schemas.microsoft.com/office/powerpoint/2010/main" val="2880870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650" y="1628775"/>
            <a:ext cx="7772400" cy="1188720"/>
          </a:xfrm>
        </p:spPr>
        <p:txBody>
          <a:bodyPr numCol="1"/>
          <a:lstStyle/>
          <a:p>
            <a:pPr marL="0" indent="0">
              <a:buNone/>
            </a:pPr>
            <a:r>
              <a:rPr lang="en-US" sz="2400" dirty="0" smtClean="0"/>
              <a:t>In a word, "</a:t>
            </a:r>
            <a:r>
              <a:rPr lang="en-US" sz="2400" b="1" i="1" dirty="0" smtClean="0"/>
              <a:t>More</a:t>
            </a:r>
            <a:r>
              <a:rPr lang="en-US" sz="2400" dirty="0"/>
              <a:t>". In contrast to representations about quality, efficiency, promptness, </a:t>
            </a:r>
            <a:r>
              <a:rPr lang="en-US" sz="2400" dirty="0" smtClean="0"/>
              <a:t>you :</a:t>
            </a:r>
            <a:endParaRPr lang="en-US" sz="2400" dirty="0"/>
          </a:p>
          <a:p>
            <a:pPr marL="0" indent="0">
              <a:buNone/>
            </a:pPr>
            <a:r>
              <a:rPr lang="en-US" sz="2400" dirty="0"/>
              <a:t> </a:t>
            </a:r>
          </a:p>
          <a:p>
            <a:endParaRPr lang="en-US" sz="1600" dirty="0"/>
          </a:p>
          <a:p>
            <a:endParaRPr lang="en-GB" b="1" dirty="0" smtClean="0"/>
          </a:p>
          <a:p>
            <a:endParaRPr lang="en-GB" dirty="0" smtClean="0"/>
          </a:p>
          <a:p>
            <a:endParaRPr lang="en-GB"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32</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Factors Looked for by the Courts, (</a:t>
            </a:r>
            <a:r>
              <a:rPr lang="en-GB" sz="2000" dirty="0" smtClean="0"/>
              <a:t>cont</a:t>
            </a:r>
            <a:r>
              <a:rPr lang="en-GB" dirty="0" smtClean="0"/>
              <a:t>.)</a:t>
            </a:r>
            <a:endParaRPr lang="en-GB" dirty="0"/>
          </a:p>
        </p:txBody>
      </p:sp>
      <p:sp>
        <p:nvSpPr>
          <p:cNvPr id="5" name="Content Placeholder 1"/>
          <p:cNvSpPr txBox="1">
            <a:spLocks/>
          </p:cNvSpPr>
          <p:nvPr/>
        </p:nvSpPr>
        <p:spPr bwMode="black">
          <a:xfrm>
            <a:off x="827584" y="2636912"/>
            <a:ext cx="7772400" cy="1656184"/>
          </a:xfrm>
          <a:prstGeom prst="rect">
            <a:avLst/>
          </a:prstGeom>
        </p:spPr>
        <p:txBody>
          <a:bodyPr vert="horz" lIns="0" tIns="0" rIns="0" bIns="0" numCol="2" rtlCol="0">
            <a:noAutofit/>
          </a:bodyPr>
          <a:lstStyle>
            <a:lvl1pPr marL="265113" indent="-265113" algn="l" defTabSz="914400" rtl="0" eaLnBrk="1" latinLnBrk="0" hangingPunct="1">
              <a:lnSpc>
                <a:spcPct val="100000"/>
              </a:lnSpc>
              <a:spcBef>
                <a:spcPts val="1200"/>
              </a:spcBef>
              <a:buSzPct val="80000"/>
              <a:buFont typeface="Wingdings" pitchFamily="2" charset="2"/>
              <a:buChar char=""/>
              <a:defRPr sz="1800" kern="1200">
                <a:solidFill>
                  <a:schemeClr val="tx1"/>
                </a:solidFill>
                <a:latin typeface="SwissReSans" pitchFamily="34" charset="0"/>
                <a:ea typeface="+mn-ea"/>
                <a:cs typeface="+mn-cs"/>
              </a:defRPr>
            </a:lvl1pPr>
            <a:lvl2pPr marL="538163"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2pPr>
            <a:lvl3pPr marL="803275"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3pPr>
            <a:lvl4pPr marL="1076325"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4pPr>
            <a:lvl5pPr marL="1341438"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Know more</a:t>
            </a:r>
          </a:p>
          <a:p>
            <a:r>
              <a:rPr lang="en-US" sz="2800" dirty="0" smtClean="0"/>
              <a:t>Have done more</a:t>
            </a:r>
          </a:p>
          <a:p>
            <a:r>
              <a:rPr lang="en-US" sz="2800" dirty="0" smtClean="0"/>
              <a:t>Will do more</a:t>
            </a:r>
          </a:p>
          <a:p>
            <a:endParaRPr lang="en-US" sz="2800" dirty="0"/>
          </a:p>
          <a:p>
            <a:endParaRPr lang="en-US" sz="2800" dirty="0" smtClean="0"/>
          </a:p>
          <a:p>
            <a:endParaRPr lang="en-US" sz="2800" dirty="0" smtClean="0"/>
          </a:p>
          <a:p>
            <a:r>
              <a:rPr lang="en-US" sz="2800" dirty="0" smtClean="0"/>
              <a:t>Paid more</a:t>
            </a:r>
          </a:p>
          <a:p>
            <a:r>
              <a:rPr lang="en-US" sz="2800" dirty="0" smtClean="0"/>
              <a:t>Asked for more</a:t>
            </a:r>
          </a:p>
          <a:p>
            <a:pPr marL="0" indent="0">
              <a:buFont typeface="Wingdings" pitchFamily="2" charset="2"/>
              <a:buNone/>
            </a:pPr>
            <a:endParaRPr lang="en-US" sz="2400" dirty="0" smtClean="0"/>
          </a:p>
          <a:p>
            <a:endParaRPr lang="en-US" sz="1600" dirty="0" smtClean="0"/>
          </a:p>
          <a:p>
            <a:endParaRPr lang="en-GB" b="1" dirty="0" smtClean="0"/>
          </a:p>
          <a:p>
            <a:endParaRPr lang="en-GB" dirty="0" smtClean="0"/>
          </a:p>
          <a:p>
            <a:endParaRPr lang="en-GB" dirty="0"/>
          </a:p>
        </p:txBody>
      </p:sp>
    </p:spTree>
    <p:extLst>
      <p:ext uri="{BB962C8B-B14F-4D97-AF65-F5344CB8AC3E}">
        <p14:creationId xmlns:p14="http://schemas.microsoft.com/office/powerpoint/2010/main" val="3066173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650" y="1628774"/>
            <a:ext cx="7772400" cy="3600425"/>
          </a:xfrm>
        </p:spPr>
        <p:txBody>
          <a:bodyPr numCol="1"/>
          <a:lstStyle/>
          <a:p>
            <a:pPr marL="0" indent="0">
              <a:buNone/>
            </a:pPr>
            <a:r>
              <a:rPr lang="en-US" sz="2400" dirty="0" smtClean="0"/>
              <a:t>Examples </a:t>
            </a:r>
            <a:r>
              <a:rPr lang="en-US" sz="2400" dirty="0"/>
              <a:t>that we see in E&amp;O claims</a:t>
            </a:r>
            <a:r>
              <a:rPr lang="en-US" sz="2400" dirty="0" smtClean="0"/>
              <a:t>?  Some of the most common:</a:t>
            </a:r>
            <a:endParaRPr lang="en-US" sz="2400" dirty="0"/>
          </a:p>
          <a:p>
            <a:r>
              <a:rPr lang="en-US" sz="2400" dirty="0" smtClean="0"/>
              <a:t>Long-term </a:t>
            </a:r>
            <a:r>
              <a:rPr lang="en-US" sz="2400" dirty="0"/>
              <a:t>course of dealing</a:t>
            </a:r>
          </a:p>
          <a:p>
            <a:r>
              <a:rPr lang="en-US" sz="2400" dirty="0" smtClean="0"/>
              <a:t>Insurance </a:t>
            </a:r>
            <a:r>
              <a:rPr lang="en-US" sz="2400" dirty="0"/>
              <a:t>reviews</a:t>
            </a:r>
          </a:p>
          <a:p>
            <a:r>
              <a:rPr lang="en-US" sz="2400" dirty="0" smtClean="0"/>
              <a:t>Valuing </a:t>
            </a:r>
            <a:r>
              <a:rPr lang="en-US" sz="2400" dirty="0"/>
              <a:t>residential &amp; commercial properties</a:t>
            </a:r>
          </a:p>
          <a:p>
            <a:r>
              <a:rPr lang="en-US" sz="2400" dirty="0" smtClean="0"/>
              <a:t>Marketing materials included in proposals</a:t>
            </a:r>
            <a:endParaRPr lang="en-US" sz="2400" dirty="0"/>
          </a:p>
          <a:p>
            <a:r>
              <a:rPr lang="en-US" sz="2400" b="1" dirty="0" smtClean="0"/>
              <a:t>Websites</a:t>
            </a:r>
            <a:endParaRPr lang="en-US" sz="2400" b="1" dirty="0"/>
          </a:p>
          <a:p>
            <a:pPr marL="0" indent="0">
              <a:buNone/>
            </a:pPr>
            <a:r>
              <a:rPr lang="en-US" sz="2400" dirty="0" smtClean="0"/>
              <a:t> </a:t>
            </a:r>
            <a:endParaRPr lang="en-US" sz="2400" dirty="0"/>
          </a:p>
          <a:p>
            <a:endParaRPr lang="en-US" sz="1600" dirty="0"/>
          </a:p>
          <a:p>
            <a:endParaRPr lang="en-GB" b="1" dirty="0" smtClean="0"/>
          </a:p>
          <a:p>
            <a:endParaRPr lang="en-GB" dirty="0" smtClean="0"/>
          </a:p>
          <a:p>
            <a:endParaRPr lang="en-GB"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33</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Common Scenarios</a:t>
            </a:r>
            <a:endParaRPr lang="en-GB" dirty="0"/>
          </a:p>
        </p:txBody>
      </p:sp>
    </p:spTree>
    <p:extLst>
      <p:ext uri="{BB962C8B-B14F-4D97-AF65-F5344CB8AC3E}">
        <p14:creationId xmlns:p14="http://schemas.microsoft.com/office/powerpoint/2010/main" val="380904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650" y="1628774"/>
            <a:ext cx="7772400" cy="3600425"/>
          </a:xfrm>
        </p:spPr>
        <p:txBody>
          <a:bodyPr numCol="1"/>
          <a:lstStyle/>
          <a:p>
            <a:pPr marL="0" indent="0">
              <a:buNone/>
            </a:pPr>
            <a:r>
              <a:rPr lang="en-US" sz="2400" dirty="0" smtClean="0"/>
              <a:t>"[W]e have </a:t>
            </a:r>
            <a:r>
              <a:rPr lang="en-US" sz="2400" dirty="0"/>
              <a:t>you covered. At [Agency] we believe in finding solutions to any problem that may arise. We have a dedicated team that will tailor an insurance program to fit the needs of your business and industry."</a:t>
            </a:r>
          </a:p>
          <a:p>
            <a:pPr marL="0" indent="0">
              <a:buNone/>
            </a:pPr>
            <a:r>
              <a:rPr lang="en-US" sz="2400" dirty="0"/>
              <a:t>"Our Risk Management team has the ability to conduct a comprehensive survey of potential exposures to loss – then translate those exposures into a cost effective and efficient program of insurance designed to meet your specific needs</a:t>
            </a:r>
            <a:r>
              <a:rPr lang="en-US" sz="2400" dirty="0" smtClean="0"/>
              <a:t>."</a:t>
            </a:r>
            <a:endParaRPr lang="en-US" sz="2400"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34</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Websites &amp; Marketing Materials</a:t>
            </a:r>
            <a:endParaRPr lang="en-GB" dirty="0"/>
          </a:p>
        </p:txBody>
      </p:sp>
    </p:spTree>
    <p:extLst>
      <p:ext uri="{BB962C8B-B14F-4D97-AF65-F5344CB8AC3E}">
        <p14:creationId xmlns:p14="http://schemas.microsoft.com/office/powerpoint/2010/main" val="11428607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650" y="1628774"/>
            <a:ext cx="7772400" cy="3600425"/>
          </a:xfrm>
        </p:spPr>
        <p:txBody>
          <a:bodyPr numCol="1"/>
          <a:lstStyle/>
          <a:p>
            <a:pPr marL="0" indent="0">
              <a:buNone/>
            </a:pPr>
            <a:r>
              <a:rPr lang="en-US" sz="2400" dirty="0" smtClean="0"/>
              <a:t>Another </a:t>
            </a:r>
            <a:r>
              <a:rPr lang="en-US" sz="2400" dirty="0"/>
              <a:t>agency website urged its customers to consider the agency an "arm of [customer]" or an "extension of [customer]" as far as handling its coverage requirements was concerned. </a:t>
            </a:r>
          </a:p>
          <a:p>
            <a:pPr marL="0" indent="0">
              <a:buNone/>
            </a:pPr>
            <a:r>
              <a:rPr lang="en-US" sz="2400" dirty="0"/>
              <a:t>The agency's proposal to plaintiff indicated that its 'Service Team' would be responsible for servicing of 'day-to-day insurance needs'.</a:t>
            </a:r>
          </a:p>
          <a:p>
            <a:pPr marL="0" indent="0">
              <a:buNone/>
            </a:pPr>
            <a:r>
              <a:rPr lang="en-US" sz="2400" dirty="0" smtClean="0"/>
              <a:t> </a:t>
            </a:r>
            <a:endParaRPr lang="en-US" sz="2400" dirty="0"/>
          </a:p>
          <a:p>
            <a:endParaRPr lang="en-US" sz="1600" dirty="0"/>
          </a:p>
          <a:p>
            <a:endParaRPr lang="en-GB" b="1" dirty="0" smtClean="0"/>
          </a:p>
          <a:p>
            <a:endParaRPr lang="en-GB" dirty="0" smtClean="0"/>
          </a:p>
          <a:p>
            <a:endParaRPr lang="en-GB"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35</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Websites &amp; Marketing Materials (cont.)</a:t>
            </a:r>
            <a:endParaRPr lang="en-GB" dirty="0"/>
          </a:p>
        </p:txBody>
      </p:sp>
    </p:spTree>
    <p:extLst>
      <p:ext uri="{BB962C8B-B14F-4D97-AF65-F5344CB8AC3E}">
        <p14:creationId xmlns:p14="http://schemas.microsoft.com/office/powerpoint/2010/main" val="19391475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GB" smtClean="0"/>
              <a:pPr/>
              <a:t>36</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The Complaint Against You</a:t>
            </a:r>
            <a:endParaRPr lang="en-GB" dirty="0"/>
          </a:p>
        </p:txBody>
      </p:sp>
      <p:sp>
        <p:nvSpPr>
          <p:cNvPr id="6" name="Content Placeholder 1"/>
          <p:cNvSpPr>
            <a:spLocks noGrp="1"/>
          </p:cNvSpPr>
          <p:nvPr>
            <p:ph idx="1"/>
          </p:nvPr>
        </p:nvSpPr>
        <p:spPr>
          <a:xfrm>
            <a:off x="755650" y="1628774"/>
            <a:ext cx="7772400" cy="3600425"/>
          </a:xfrm>
        </p:spPr>
        <p:txBody>
          <a:bodyPr numCol="1"/>
          <a:lstStyle/>
          <a:p>
            <a:pPr marL="0" indent="457200">
              <a:buNone/>
            </a:pPr>
            <a:r>
              <a:rPr lang="en-US" sz="2400" dirty="0" smtClean="0"/>
              <a:t>"13.     Third Party Plaintiff entered into an oral contract with Defendants … whereby Defendants … did agree to provide insurance </a:t>
            </a:r>
            <a:r>
              <a:rPr lang="en-US" sz="2400" b="1" dirty="0" smtClean="0"/>
              <a:t>advice and counseling </a:t>
            </a:r>
            <a:r>
              <a:rPr lang="en-US" sz="2400" dirty="0" smtClean="0"/>
              <a:t>and obtain insurance coverage </a:t>
            </a:r>
            <a:r>
              <a:rPr lang="en-US" sz="2400" b="1" dirty="0" smtClean="0"/>
              <a:t>in order to protect </a:t>
            </a:r>
            <a:r>
              <a:rPr lang="en-US" sz="2400" dirty="0" smtClean="0"/>
              <a:t>Third Party Plaintiff and Third Party Plaintiff </a:t>
            </a:r>
            <a:r>
              <a:rPr lang="en-US" sz="2400" b="1" dirty="0" smtClean="0"/>
              <a:t>did actually pay Defendants</a:t>
            </a:r>
            <a:r>
              <a:rPr lang="en-US" sz="2400" dirty="0" smtClean="0"/>
              <a:t> … </a:t>
            </a:r>
            <a:r>
              <a:rPr lang="en-US" sz="2400" b="1" dirty="0" smtClean="0"/>
              <a:t>for said insurance advice </a:t>
            </a:r>
            <a:r>
              <a:rPr lang="en-US" sz="2400" dirty="0" smtClean="0"/>
              <a:t>in obtaining the </a:t>
            </a:r>
            <a:r>
              <a:rPr lang="en-US" sz="2400" b="1" dirty="0" smtClean="0"/>
              <a:t>necessary products</a:t>
            </a:r>
            <a:r>
              <a:rPr lang="en-US" sz="2400" dirty="0" smtClean="0"/>
              <a:t>." </a:t>
            </a:r>
            <a:endParaRPr lang="en-US" sz="2400" dirty="0"/>
          </a:p>
          <a:p>
            <a:endParaRPr lang="en-US" sz="1600" dirty="0"/>
          </a:p>
          <a:p>
            <a:endParaRPr lang="en-GB" b="1" dirty="0" smtClean="0"/>
          </a:p>
          <a:p>
            <a:endParaRPr lang="en-GB" dirty="0" smtClean="0"/>
          </a:p>
          <a:p>
            <a:endParaRPr lang="en-GB" dirty="0"/>
          </a:p>
        </p:txBody>
      </p:sp>
    </p:spTree>
    <p:extLst>
      <p:ext uri="{BB962C8B-B14F-4D97-AF65-F5344CB8AC3E}">
        <p14:creationId xmlns:p14="http://schemas.microsoft.com/office/powerpoint/2010/main" val="12809776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GB" smtClean="0"/>
              <a:pPr/>
              <a:t>37</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The Complaint Against You</a:t>
            </a:r>
            <a:endParaRPr lang="en-GB" dirty="0"/>
          </a:p>
        </p:txBody>
      </p:sp>
      <p:sp>
        <p:nvSpPr>
          <p:cNvPr id="6" name="Content Placeholder 1"/>
          <p:cNvSpPr>
            <a:spLocks noGrp="1"/>
          </p:cNvSpPr>
          <p:nvPr>
            <p:ph idx="1"/>
          </p:nvPr>
        </p:nvSpPr>
        <p:spPr>
          <a:xfrm>
            <a:off x="755650" y="1628774"/>
            <a:ext cx="7772400" cy="3600425"/>
          </a:xfrm>
        </p:spPr>
        <p:txBody>
          <a:bodyPr numCol="1"/>
          <a:lstStyle/>
          <a:p>
            <a:pPr marL="0" indent="457200">
              <a:buNone/>
            </a:pPr>
            <a:r>
              <a:rPr lang="en-US" sz="2400" dirty="0" smtClean="0"/>
              <a:t>"3.5  </a:t>
            </a:r>
            <a:r>
              <a:rPr lang="en-US" sz="2400" b="1" dirty="0" smtClean="0"/>
              <a:t>[Broker's] Special Relationship with the [Plaintiffs].  </a:t>
            </a:r>
            <a:r>
              <a:rPr lang="en-US" sz="2400" dirty="0" smtClean="0"/>
              <a:t>[Plaintiff] has served as the [Plaintiffs'] exclusive insurance agent for approximately ten years. … He had a </a:t>
            </a:r>
            <a:r>
              <a:rPr lang="en-US" sz="2400" b="1" dirty="0" smtClean="0"/>
              <a:t>longstanding relationship </a:t>
            </a:r>
            <a:r>
              <a:rPr lang="en-US" sz="2400" dirty="0" smtClean="0"/>
              <a:t>with the [Plaintiffs], multiple discussions concerning coverage with [Plaintiff], and the [Plaintiffs] </a:t>
            </a:r>
            <a:r>
              <a:rPr lang="en-US" sz="2400" b="1" dirty="0" smtClean="0"/>
              <a:t>relied on his expertise and advice</a:t>
            </a:r>
            <a:r>
              <a:rPr lang="en-US" sz="2400" dirty="0" smtClean="0"/>
              <a:t>…" </a:t>
            </a:r>
            <a:endParaRPr lang="en-US" sz="2400" dirty="0"/>
          </a:p>
          <a:p>
            <a:endParaRPr lang="en-US" sz="1600" dirty="0"/>
          </a:p>
          <a:p>
            <a:endParaRPr lang="en-GB" b="1" dirty="0" smtClean="0"/>
          </a:p>
          <a:p>
            <a:endParaRPr lang="en-GB" dirty="0" smtClean="0"/>
          </a:p>
          <a:p>
            <a:endParaRPr lang="en-GB" dirty="0"/>
          </a:p>
        </p:txBody>
      </p:sp>
    </p:spTree>
    <p:extLst>
      <p:ext uri="{BB962C8B-B14F-4D97-AF65-F5344CB8AC3E}">
        <p14:creationId xmlns:p14="http://schemas.microsoft.com/office/powerpoint/2010/main" val="38142580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GB" smtClean="0"/>
              <a:pPr/>
              <a:t>38</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The Complaint Against You (cont.)</a:t>
            </a:r>
            <a:endParaRPr lang="en-GB" dirty="0"/>
          </a:p>
        </p:txBody>
      </p:sp>
      <p:sp>
        <p:nvSpPr>
          <p:cNvPr id="8" name="Content Placeholder 1"/>
          <p:cNvSpPr>
            <a:spLocks noGrp="1"/>
          </p:cNvSpPr>
          <p:nvPr>
            <p:ph idx="1"/>
          </p:nvPr>
        </p:nvSpPr>
        <p:spPr>
          <a:xfrm>
            <a:off x="755650" y="1628774"/>
            <a:ext cx="7772400" cy="3600425"/>
          </a:xfrm>
        </p:spPr>
        <p:txBody>
          <a:bodyPr numCol="1"/>
          <a:lstStyle/>
          <a:p>
            <a:pPr marL="0" indent="457200">
              <a:buNone/>
            </a:pPr>
            <a:r>
              <a:rPr lang="en-US" sz="2400" dirty="0" smtClean="0"/>
              <a:t>"11. The Defendants represented to [Plaintiff] that they were … </a:t>
            </a:r>
            <a:r>
              <a:rPr lang="en-US" sz="2400" b="1" dirty="0" smtClean="0"/>
              <a:t>specially qualified </a:t>
            </a:r>
            <a:r>
              <a:rPr lang="en-US" sz="2400" dirty="0" smtClean="0"/>
              <a:t>to fulfill [Plaintiff's] needs for commercial insurance for its church…</a:t>
            </a:r>
          </a:p>
          <a:p>
            <a:pPr marL="0" indent="457200">
              <a:buNone/>
            </a:pPr>
            <a:r>
              <a:rPr lang="en-US" sz="2400" dirty="0" smtClean="0"/>
              <a:t>14.  </a:t>
            </a:r>
            <a:r>
              <a:rPr lang="en-US" sz="2400" b="1" dirty="0" smtClean="0"/>
              <a:t>There was a special relationship </a:t>
            </a:r>
            <a:r>
              <a:rPr lang="en-US" sz="2400" dirty="0" smtClean="0"/>
              <a:t>between [Plaintiff] and Defendants…'" </a:t>
            </a:r>
            <a:endParaRPr lang="en-US" sz="2400" dirty="0"/>
          </a:p>
          <a:p>
            <a:endParaRPr lang="en-US" sz="1600" dirty="0"/>
          </a:p>
          <a:p>
            <a:endParaRPr lang="en-GB" b="1" dirty="0" smtClean="0"/>
          </a:p>
          <a:p>
            <a:endParaRPr lang="en-GB" dirty="0" smtClean="0"/>
          </a:p>
          <a:p>
            <a:endParaRPr lang="en-GB" dirty="0"/>
          </a:p>
        </p:txBody>
      </p:sp>
    </p:spTree>
    <p:extLst>
      <p:ext uri="{BB962C8B-B14F-4D97-AF65-F5344CB8AC3E}">
        <p14:creationId xmlns:p14="http://schemas.microsoft.com/office/powerpoint/2010/main" val="36559537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GB" smtClean="0"/>
              <a:pPr/>
              <a:t>39</a:t>
            </a:fld>
            <a:endParaRPr lang="en-GB" dirty="0"/>
          </a:p>
        </p:txBody>
      </p:sp>
      <p:sp>
        <p:nvSpPr>
          <p:cNvPr id="4" name="Title 3"/>
          <p:cNvSpPr>
            <a:spLocks noGrp="1"/>
          </p:cNvSpPr>
          <p:nvPr>
            <p:ph type="title"/>
          </p:nvPr>
        </p:nvSpPr>
        <p:spPr/>
        <p:txBody>
          <a:bodyPr/>
          <a:lstStyle/>
          <a:p>
            <a:r>
              <a:rPr lang="en-GB" sz="2800" dirty="0" smtClean="0"/>
              <a:t>Creation of a 'Special Relationship'</a:t>
            </a:r>
            <a:r>
              <a:rPr lang="en-GB" dirty="0" smtClean="0"/>
              <a:t/>
            </a:r>
            <a:br>
              <a:rPr lang="en-GB" dirty="0" smtClean="0"/>
            </a:br>
            <a:r>
              <a:rPr lang="en-GB" dirty="0" smtClean="0"/>
              <a:t>The Complaint Against You (cont.)</a:t>
            </a:r>
            <a:endParaRPr lang="en-GB" dirty="0"/>
          </a:p>
        </p:txBody>
      </p:sp>
      <p:sp>
        <p:nvSpPr>
          <p:cNvPr id="8" name="Content Placeholder 1"/>
          <p:cNvSpPr>
            <a:spLocks noGrp="1"/>
          </p:cNvSpPr>
          <p:nvPr>
            <p:ph idx="1"/>
          </p:nvPr>
        </p:nvSpPr>
        <p:spPr>
          <a:xfrm>
            <a:off x="755650" y="1628774"/>
            <a:ext cx="7772400" cy="3600425"/>
          </a:xfrm>
        </p:spPr>
        <p:txBody>
          <a:bodyPr numCol="1"/>
          <a:lstStyle/>
          <a:p>
            <a:pPr marL="0" indent="457200">
              <a:buNone/>
            </a:pPr>
            <a:r>
              <a:rPr lang="en-US" sz="2400" dirty="0" smtClean="0"/>
              <a:t>"13.  [Broker &amp; Agency] held themselves out and represented to [Plaintiff] that [its] insurance agents were educated, experience professionals and </a:t>
            </a:r>
            <a:r>
              <a:rPr lang="en-US" sz="2400" b="1" dirty="0" smtClean="0"/>
              <a:t>specialists in most areas of insurance</a:t>
            </a:r>
            <a:r>
              <a:rPr lang="en-US" sz="2400" dirty="0" smtClean="0"/>
              <a:t>…</a:t>
            </a:r>
          </a:p>
          <a:p>
            <a:pPr marL="0" indent="457200">
              <a:buNone/>
            </a:pPr>
            <a:r>
              <a:rPr lang="en-US" sz="2400" dirty="0" smtClean="0"/>
              <a:t>20.  [Broker] made [Plaintiff] the following promise: 'If you need a truly experience agency that is </a:t>
            </a:r>
            <a:r>
              <a:rPr lang="en-US" sz="2400" b="1" dirty="0" smtClean="0"/>
              <a:t>dedicated to providing you with advice </a:t>
            </a:r>
            <a:r>
              <a:rPr lang="en-US" sz="2400" dirty="0" smtClean="0"/>
              <a:t>and prompt answers to your coverage questions, we promise [Agency] will provide this </a:t>
            </a:r>
            <a:r>
              <a:rPr lang="en-US" sz="2400" b="1" dirty="0" smtClean="0"/>
              <a:t>and much more</a:t>
            </a:r>
            <a:r>
              <a:rPr lang="en-US" sz="2400" dirty="0" smtClean="0"/>
              <a:t>…'" </a:t>
            </a:r>
            <a:endParaRPr lang="en-US" sz="2400" dirty="0"/>
          </a:p>
          <a:p>
            <a:endParaRPr lang="en-US" sz="1600" dirty="0"/>
          </a:p>
          <a:p>
            <a:endParaRPr lang="en-GB" b="1" dirty="0" smtClean="0"/>
          </a:p>
          <a:p>
            <a:endParaRPr lang="en-GB" dirty="0" smtClean="0"/>
          </a:p>
          <a:p>
            <a:endParaRPr lang="en-GB" dirty="0"/>
          </a:p>
        </p:txBody>
      </p:sp>
    </p:spTree>
    <p:extLst>
      <p:ext uri="{BB962C8B-B14F-4D97-AF65-F5344CB8AC3E}">
        <p14:creationId xmlns:p14="http://schemas.microsoft.com/office/powerpoint/2010/main" val="9152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7848600" cy="4321175"/>
          </a:xfrm>
        </p:spPr>
        <p:txBody>
          <a:bodyPr/>
          <a:lstStyle/>
          <a:p>
            <a:r>
              <a:rPr lang="en-US" dirty="0" smtClean="0"/>
              <a:t>Attendees are in listen-only mode.</a:t>
            </a:r>
          </a:p>
          <a:p>
            <a:r>
              <a:rPr lang="en-US" dirty="0" smtClean="0"/>
              <a:t>Use the Question and Answer box to submit questions and we will do our best to respond.</a:t>
            </a:r>
          </a:p>
          <a:p>
            <a:r>
              <a:rPr lang="en-US" dirty="0" smtClean="0"/>
              <a:t>For questions after the webinar our panelists email addresses are below:</a:t>
            </a:r>
          </a:p>
          <a:p>
            <a:pPr lvl="1"/>
            <a:r>
              <a:rPr lang="en-US" dirty="0" smtClean="0">
                <a:latin typeface="Arial" pitchFamily="34" charset="0"/>
                <a:cs typeface="Arial" pitchFamily="34" charset="0"/>
              </a:rPr>
              <a:t>Robin LaFollette – </a:t>
            </a:r>
            <a:r>
              <a:rPr lang="en-US" dirty="0" smtClean="0">
                <a:latin typeface="Arial" pitchFamily="34" charset="0"/>
                <a:cs typeface="Arial" pitchFamily="34" charset="0"/>
                <a:hlinkClick r:id="rId2"/>
              </a:rPr>
              <a:t>Robin_Lafollette@swissre.com</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Julie Moen – </a:t>
            </a:r>
            <a:r>
              <a:rPr lang="en-US" dirty="0" smtClean="0">
                <a:latin typeface="Arial" pitchFamily="34" charset="0"/>
                <a:cs typeface="Arial" pitchFamily="34" charset="0"/>
                <a:hlinkClick r:id="rId3"/>
              </a:rPr>
              <a:t>jkm@hassettlawfirm.com</a:t>
            </a:r>
            <a:r>
              <a:rPr lang="en-US" dirty="0" smtClean="0">
                <a:latin typeface="Arial" pitchFamily="34" charset="0"/>
                <a:cs typeface="Arial" pitchFamily="34" charset="0"/>
              </a:rPr>
              <a:t> </a:t>
            </a:r>
          </a:p>
          <a:p>
            <a:pPr lvl="1"/>
            <a:r>
              <a:rPr lang="en-US" dirty="0" smtClean="0">
                <a:latin typeface="Arial" pitchFamily="34" charset="0"/>
                <a:cs typeface="Arial" pitchFamily="34" charset="0"/>
              </a:rPr>
              <a:t>Stanley </a:t>
            </a:r>
            <a:r>
              <a:rPr lang="en-US" dirty="0" err="1" smtClean="0">
                <a:latin typeface="Arial" pitchFamily="34" charset="0"/>
                <a:cs typeface="Arial" pitchFamily="34" charset="0"/>
              </a:rPr>
              <a:t>Lipshultz</a:t>
            </a:r>
            <a:r>
              <a:rPr lang="en-US" dirty="0" smtClean="0">
                <a:latin typeface="Arial" pitchFamily="34" charset="0"/>
                <a:cs typeface="Arial" pitchFamily="34" charset="0"/>
              </a:rPr>
              <a:t> – </a:t>
            </a:r>
            <a:r>
              <a:rPr lang="en-US" dirty="0" smtClean="0">
                <a:latin typeface="Arial" pitchFamily="34" charset="0"/>
                <a:cs typeface="Arial" pitchFamily="34" charset="0"/>
                <a:hlinkClick r:id="rId4"/>
              </a:rPr>
              <a:t>Legal99@aol.com</a:t>
            </a:r>
            <a:r>
              <a:rPr lang="en-US" dirty="0" smtClean="0">
                <a:latin typeface="Arial" pitchFamily="34" charset="0"/>
                <a:cs typeface="Arial" pitchFamily="34" charset="0"/>
              </a:rPr>
              <a:t> </a:t>
            </a:r>
          </a:p>
          <a:p>
            <a:pPr lvl="1"/>
            <a:r>
              <a:rPr lang="en-US" dirty="0" smtClean="0">
                <a:latin typeface="Arial" pitchFamily="34" charset="0"/>
                <a:cs typeface="Arial" pitchFamily="34" charset="0"/>
              </a:rPr>
              <a:t>Matthew Davis – </a:t>
            </a:r>
            <a:r>
              <a:rPr lang="en-US" dirty="0" smtClean="0">
                <a:latin typeface="Arial" pitchFamily="34" charset="0"/>
                <a:cs typeface="Arial" pitchFamily="34" charset="0"/>
                <a:hlinkClick r:id="rId5"/>
              </a:rPr>
              <a:t>Matthew_Davis@swissre.com</a:t>
            </a:r>
            <a:r>
              <a:rPr lang="en-US" dirty="0" smtClean="0"/>
              <a:t> </a:t>
            </a:r>
          </a:p>
          <a:p>
            <a:r>
              <a:rPr lang="en-US" dirty="0" smtClean="0"/>
              <a:t>The recording of this webinar will be available at the </a:t>
            </a:r>
            <a:r>
              <a:rPr lang="en-US" dirty="0" smtClean="0">
                <a:hlinkClick r:id="rId6"/>
              </a:rPr>
              <a:t>Big “I” Risk Management Website – E&amp;O Happens</a:t>
            </a:r>
            <a:r>
              <a:rPr lang="en-US" dirty="0" smtClean="0"/>
              <a:t> under the </a:t>
            </a:r>
            <a:r>
              <a:rPr lang="en-US" dirty="0" smtClean="0">
                <a:hlinkClick r:id="rId7"/>
              </a:rPr>
              <a:t>Podcast section</a:t>
            </a:r>
            <a:r>
              <a:rPr lang="en-US" dirty="0" smtClean="0"/>
              <a:t>.</a:t>
            </a:r>
          </a:p>
          <a:p>
            <a:r>
              <a:rPr lang="en-US" dirty="0" smtClean="0"/>
              <a:t>A PDF version of the PowerPoint slides will be included in a follow-up email.</a:t>
            </a:r>
            <a:endParaRPr lang="en-US" dirty="0"/>
          </a:p>
        </p:txBody>
      </p:sp>
      <p:sp>
        <p:nvSpPr>
          <p:cNvPr id="3" name="Slide Number Placeholder 2"/>
          <p:cNvSpPr>
            <a:spLocks noGrp="1"/>
          </p:cNvSpPr>
          <p:nvPr>
            <p:ph type="sldNum" sz="quarter" idx="11"/>
          </p:nvPr>
        </p:nvSpPr>
        <p:spPr/>
        <p:txBody>
          <a:bodyPr/>
          <a:lstStyle/>
          <a:p>
            <a:fld id="{8E9F59B9-8094-4618-B073-21DD649DF751}" type="slidenum">
              <a:rPr lang="en-GB" smtClean="0"/>
              <a:pPr/>
              <a:t>4</a:t>
            </a:fld>
            <a:endParaRPr lang="en-GB" dirty="0"/>
          </a:p>
        </p:txBody>
      </p:sp>
      <p:sp>
        <p:nvSpPr>
          <p:cNvPr id="4" name="Title 3"/>
          <p:cNvSpPr>
            <a:spLocks noGrp="1"/>
          </p:cNvSpPr>
          <p:nvPr>
            <p:ph type="title"/>
          </p:nvPr>
        </p:nvSpPr>
        <p:spPr>
          <a:xfrm>
            <a:off x="467544" y="260648"/>
            <a:ext cx="5832475" cy="865187"/>
          </a:xfrm>
        </p:spPr>
        <p:txBody>
          <a:bodyPr/>
          <a:lstStyle/>
          <a:p>
            <a:r>
              <a:rPr lang="en-US" dirty="0" smtClean="0"/>
              <a:t>Housekeeping Items</a:t>
            </a:r>
            <a:endParaRPr lang="en-US" dirty="0"/>
          </a:p>
        </p:txBody>
      </p:sp>
    </p:spTree>
    <p:extLst>
      <p:ext uri="{BB962C8B-B14F-4D97-AF65-F5344CB8AC3E}">
        <p14:creationId xmlns:p14="http://schemas.microsoft.com/office/powerpoint/2010/main" val="25645043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000" dirty="0" smtClean="0"/>
              <a:t>Protecting the Agency</a:t>
            </a:r>
            <a:endParaRPr lang="en-GB" sz="3200" dirty="0"/>
          </a:p>
        </p:txBody>
      </p:sp>
      <p:sp>
        <p:nvSpPr>
          <p:cNvPr id="6" name="Text Placeholder 5"/>
          <p:cNvSpPr>
            <a:spLocks noGrp="1"/>
          </p:cNvSpPr>
          <p:nvPr>
            <p:ph type="body" sz="quarter" idx="12"/>
          </p:nvPr>
        </p:nvSpPr>
        <p:spPr>
          <a:xfrm>
            <a:off x="755651" y="2997448"/>
            <a:ext cx="6048375" cy="863600"/>
          </a:xfrm>
        </p:spPr>
        <p:txBody>
          <a:bodyPr/>
          <a:lstStyle/>
          <a:p>
            <a:pPr marL="0" indent="0">
              <a:buNone/>
            </a:pPr>
            <a:endParaRPr lang="en-GB" dirty="0"/>
          </a:p>
        </p:txBody>
      </p:sp>
      <p:sp>
        <p:nvSpPr>
          <p:cNvPr id="7" name="Slide Number Placeholder 6"/>
          <p:cNvSpPr>
            <a:spLocks noGrp="1"/>
          </p:cNvSpPr>
          <p:nvPr>
            <p:ph type="sldNum" sz="quarter" idx="11"/>
          </p:nvPr>
        </p:nvSpPr>
        <p:spPr/>
        <p:txBody>
          <a:bodyPr/>
          <a:lstStyle/>
          <a:p>
            <a:fld id="{8E9F59B9-8094-4618-B073-21DD649DF751}" type="slidenum">
              <a:rPr lang="en-GB" smtClean="0"/>
              <a:pPr/>
              <a:t>40</a:t>
            </a:fld>
            <a:endParaRPr lang="en-GB" dirty="0"/>
          </a:p>
        </p:txBody>
      </p:sp>
      <p:pic>
        <p:nvPicPr>
          <p:cNvPr id="8" name="Picture 7" descr="C:\Users\David.Hulcher\AppData\Local\Temp\Temp1_bpllogos2012[1].zip\BPL-Clr-Web.jpg"/>
          <p:cNvPicPr/>
          <p:nvPr/>
        </p:nvPicPr>
        <p:blipFill>
          <a:blip r:embed="rId2">
            <a:extLst>
              <a:ext uri="{28A0092B-C50C-407E-A947-70E740481C1C}">
                <a14:useLocalDpi xmlns:a14="http://schemas.microsoft.com/office/drawing/2010/main" val="0"/>
              </a:ext>
            </a:extLst>
          </a:blip>
          <a:srcRect/>
          <a:stretch>
            <a:fillRect/>
          </a:stretch>
        </p:blipFill>
        <p:spPr bwMode="auto">
          <a:xfrm>
            <a:off x="6619120" y="5733256"/>
            <a:ext cx="2260600" cy="583565"/>
          </a:xfrm>
          <a:prstGeom prst="rect">
            <a:avLst/>
          </a:prstGeom>
          <a:noFill/>
          <a:ln>
            <a:noFill/>
          </a:ln>
        </p:spPr>
      </p:pic>
    </p:spTree>
    <p:extLst>
      <p:ext uri="{BB962C8B-B14F-4D97-AF65-F5344CB8AC3E}">
        <p14:creationId xmlns:p14="http://schemas.microsoft.com/office/powerpoint/2010/main" val="10729154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5832475" cy="865187"/>
          </a:xfrm>
        </p:spPr>
        <p:txBody>
          <a:bodyPr/>
          <a:lstStyle/>
          <a:p>
            <a:r>
              <a:rPr lang="en-US" sz="2800" b="1" dirty="0">
                <a:ln w="13335" cmpd="sng">
                  <a:noFill/>
                  <a:prstDash val="solid"/>
                </a:ln>
              </a:rPr>
              <a:t>How to Protect Yourself Against E&amp;O</a:t>
            </a:r>
            <a:endParaRPr lang="en-US" sz="2800" dirty="0"/>
          </a:p>
        </p:txBody>
      </p:sp>
      <p:sp>
        <p:nvSpPr>
          <p:cNvPr id="3" name="Content Placeholder 2"/>
          <p:cNvSpPr>
            <a:spLocks noGrp="1"/>
          </p:cNvSpPr>
          <p:nvPr>
            <p:ph idx="1"/>
          </p:nvPr>
        </p:nvSpPr>
        <p:spPr>
          <a:xfrm>
            <a:off x="179512" y="1196752"/>
            <a:ext cx="4824536" cy="4191000"/>
          </a:xfrm>
        </p:spPr>
        <p:txBody>
          <a:bodyPr/>
          <a:lstStyle/>
          <a:p>
            <a:pPr marL="0" indent="0">
              <a:buNone/>
            </a:pPr>
            <a:r>
              <a:rPr lang="en-US" sz="1600" dirty="0" smtClean="0"/>
              <a:t>Robin LaFollette </a:t>
            </a:r>
          </a:p>
          <a:p>
            <a:r>
              <a:rPr lang="en-US" sz="1600" dirty="0" smtClean="0"/>
              <a:t>The benefits of good documentation	</a:t>
            </a:r>
          </a:p>
          <a:p>
            <a:pPr lvl="1"/>
            <a:r>
              <a:rPr lang="en-US" dirty="0" smtClean="0"/>
              <a:t>Shuts down a claim before it gets started</a:t>
            </a:r>
          </a:p>
          <a:p>
            <a:pPr lvl="1"/>
            <a:r>
              <a:rPr lang="en-US" dirty="0" smtClean="0"/>
              <a:t>Provides the best defense if an E&amp;O claim is made</a:t>
            </a:r>
          </a:p>
          <a:p>
            <a:pPr lvl="1"/>
            <a:r>
              <a:rPr lang="en-US" dirty="0" smtClean="0"/>
              <a:t>Avoids the uncertainty of a swearing contest</a:t>
            </a:r>
          </a:p>
          <a:p>
            <a:pPr lvl="1"/>
            <a:r>
              <a:rPr lang="en-US" dirty="0" smtClean="0"/>
              <a:t>Reduced deductible under some E&amp;O policies</a:t>
            </a:r>
          </a:p>
          <a:p>
            <a:r>
              <a:rPr lang="en-US" sz="1600" dirty="0" smtClean="0"/>
              <a:t>What constitutes documentation? Anything in writing, including:</a:t>
            </a:r>
          </a:p>
          <a:p>
            <a:pPr lvl="1"/>
            <a:r>
              <a:rPr lang="en-US" dirty="0" smtClean="0"/>
              <a:t>Correspondence, including email and regular mail</a:t>
            </a:r>
          </a:p>
          <a:p>
            <a:pPr lvl="1"/>
            <a:r>
              <a:rPr lang="en-US" dirty="0" smtClean="0"/>
              <a:t>Checklists</a:t>
            </a:r>
          </a:p>
          <a:p>
            <a:pPr lvl="1"/>
            <a:r>
              <a:rPr lang="en-US" dirty="0" smtClean="0"/>
              <a:t>Rejection forms</a:t>
            </a:r>
          </a:p>
          <a:p>
            <a:pPr lvl="1"/>
            <a:r>
              <a:rPr lang="en-US" dirty="0" smtClean="0"/>
              <a:t>File notes</a:t>
            </a:r>
          </a:p>
          <a:p>
            <a:endParaRPr lang="en-US" sz="1600" dirty="0"/>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41</a:t>
            </a:fld>
            <a:endParaRPr lang="en-US" dirty="0">
              <a:solidFill>
                <a:schemeClr val="bg1"/>
              </a:solidFill>
              <a:cs typeface="Arial" charset="0"/>
            </a:endParaRPr>
          </a:p>
        </p:txBody>
      </p:sp>
      <p:sp>
        <p:nvSpPr>
          <p:cNvPr id="5" name="TextBox 4"/>
          <p:cNvSpPr txBox="1"/>
          <p:nvPr/>
        </p:nvSpPr>
        <p:spPr>
          <a:xfrm>
            <a:off x="5148436" y="1208360"/>
            <a:ext cx="3708126" cy="4308872"/>
          </a:xfrm>
          <a:prstGeom prst="rect">
            <a:avLst/>
          </a:prstGeom>
          <a:solidFill>
            <a:schemeClr val="bg1">
              <a:lumMod val="8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solidFill>
                  <a:schemeClr val="tx1">
                    <a:lumMod val="75000"/>
                  </a:schemeClr>
                </a:solidFill>
                <a:latin typeface="SwissReSans" pitchFamily="34" charset="0"/>
              </a:rPr>
              <a:t>Swiss Re Deductible </a:t>
            </a:r>
            <a:r>
              <a:rPr lang="en-US" b="1" dirty="0" smtClean="0">
                <a:solidFill>
                  <a:schemeClr val="tx1">
                    <a:lumMod val="75000"/>
                  </a:schemeClr>
                </a:solidFill>
                <a:latin typeface="SwissReSans" pitchFamily="34" charset="0"/>
              </a:rPr>
              <a:t>Reduction </a:t>
            </a:r>
            <a:r>
              <a:rPr lang="en-US" b="1" dirty="0" smtClean="0">
                <a:solidFill>
                  <a:schemeClr val="tx1">
                    <a:lumMod val="75000"/>
                  </a:schemeClr>
                </a:solidFill>
                <a:latin typeface="SwissReSans" pitchFamily="34" charset="0"/>
              </a:rPr>
              <a:t>Feature Can Save Big Money:</a:t>
            </a:r>
            <a:endParaRPr lang="en-US" b="1" dirty="0" smtClean="0">
              <a:solidFill>
                <a:schemeClr val="tx1">
                  <a:lumMod val="75000"/>
                </a:schemeClr>
              </a:solidFill>
              <a:latin typeface="SwissReSans" pitchFamily="34" charset="0"/>
            </a:endParaRPr>
          </a:p>
          <a:p>
            <a:pPr marL="285750" indent="-285750">
              <a:buFont typeface="Arial" pitchFamily="34" charset="0"/>
              <a:buChar char="•"/>
            </a:pPr>
            <a:endParaRPr lang="en-US" sz="1400" dirty="0" smtClean="0">
              <a:solidFill>
                <a:schemeClr val="tx1">
                  <a:lumMod val="75000"/>
                </a:schemeClr>
              </a:solidFill>
              <a:latin typeface="SwissReSans" pitchFamily="34" charset="0"/>
            </a:endParaRPr>
          </a:p>
          <a:p>
            <a:pPr marL="171450" indent="-171450">
              <a:buFont typeface="Arial" pitchFamily="34" charset="0"/>
              <a:buChar char="•"/>
            </a:pPr>
            <a:r>
              <a:rPr lang="en-US" sz="1400" dirty="0" smtClean="0">
                <a:solidFill>
                  <a:schemeClr val="tx1">
                    <a:lumMod val="75000"/>
                  </a:schemeClr>
                </a:solidFill>
                <a:latin typeface="SwissReSans" pitchFamily="34" charset="0"/>
              </a:rPr>
              <a:t>Offering coverage and increased limits to your customers and documenting their rejection can save you money.</a:t>
            </a:r>
          </a:p>
          <a:p>
            <a:r>
              <a:rPr lang="en-US" sz="1400" dirty="0" smtClean="0">
                <a:solidFill>
                  <a:schemeClr val="tx1">
                    <a:lumMod val="75000"/>
                  </a:schemeClr>
                </a:solidFill>
                <a:latin typeface="SwissReSans" pitchFamily="34" charset="0"/>
              </a:rPr>
              <a:t>  </a:t>
            </a:r>
          </a:p>
          <a:p>
            <a:pPr marL="171450" indent="-171450">
              <a:buFont typeface="Arial" pitchFamily="34" charset="0"/>
              <a:buChar char="•"/>
            </a:pPr>
            <a:r>
              <a:rPr lang="en-US" sz="1400" dirty="0" smtClean="0">
                <a:solidFill>
                  <a:schemeClr val="tx1">
                    <a:lumMod val="75000"/>
                  </a:schemeClr>
                </a:solidFill>
                <a:latin typeface="SwissReSans" pitchFamily="34" charset="0"/>
              </a:rPr>
              <a:t>Save </a:t>
            </a:r>
            <a:r>
              <a:rPr lang="en-US" sz="1400" dirty="0" smtClean="0">
                <a:solidFill>
                  <a:schemeClr val="tx1">
                    <a:lumMod val="75000"/>
                  </a:schemeClr>
                </a:solidFill>
                <a:latin typeface="SwissReSans" pitchFamily="34" charset="0"/>
              </a:rPr>
              <a:t>50% </a:t>
            </a:r>
            <a:r>
              <a:rPr lang="en-US" sz="1400" dirty="0" smtClean="0">
                <a:solidFill>
                  <a:schemeClr val="tx1">
                    <a:lumMod val="75000"/>
                  </a:schemeClr>
                </a:solidFill>
                <a:latin typeface="SwissReSans" pitchFamily="34" charset="0"/>
              </a:rPr>
              <a:t>off </a:t>
            </a:r>
            <a:r>
              <a:rPr lang="en-US" sz="1400" dirty="0" smtClean="0">
                <a:solidFill>
                  <a:schemeClr val="tx1">
                    <a:lumMod val="75000"/>
                  </a:schemeClr>
                </a:solidFill>
                <a:latin typeface="SwissReSans" pitchFamily="34" charset="0"/>
              </a:rPr>
              <a:t>your deductible when you offer coverage and document it in the </a:t>
            </a:r>
            <a:r>
              <a:rPr lang="en-US" sz="1400" dirty="0" smtClean="0">
                <a:solidFill>
                  <a:schemeClr val="tx1">
                    <a:lumMod val="75000"/>
                  </a:schemeClr>
                </a:solidFill>
                <a:latin typeface="SwissReSans" pitchFamily="34" charset="0"/>
              </a:rPr>
              <a:t>file for E&amp;O claims alleging failure to secure such recommended coverage.</a:t>
            </a:r>
            <a:endParaRPr lang="en-US" sz="1400" dirty="0" smtClean="0">
              <a:solidFill>
                <a:schemeClr val="tx1">
                  <a:lumMod val="75000"/>
                </a:schemeClr>
              </a:solidFill>
              <a:latin typeface="SwissReSans" pitchFamily="34" charset="0"/>
            </a:endParaRPr>
          </a:p>
          <a:p>
            <a:pPr marL="171450" indent="-171450">
              <a:buFont typeface="Arial" pitchFamily="34" charset="0"/>
              <a:buChar char="•"/>
            </a:pPr>
            <a:endParaRPr lang="en-US" sz="1200" dirty="0">
              <a:solidFill>
                <a:schemeClr val="tx1">
                  <a:lumMod val="75000"/>
                </a:schemeClr>
              </a:solidFill>
              <a:latin typeface="SwissReSans" pitchFamily="34" charset="0"/>
            </a:endParaRPr>
          </a:p>
          <a:p>
            <a:endParaRPr lang="en-US" sz="1400" dirty="0">
              <a:solidFill>
                <a:schemeClr val="tx1">
                  <a:lumMod val="75000"/>
                </a:schemeClr>
              </a:solidFill>
              <a:latin typeface="SwissReSans" pitchFamily="34" charset="0"/>
            </a:endParaRPr>
          </a:p>
          <a:p>
            <a:r>
              <a:rPr lang="en-US" sz="1400" dirty="0" smtClean="0">
                <a:solidFill>
                  <a:schemeClr val="tx1">
                    <a:lumMod val="75000"/>
                  </a:schemeClr>
                </a:solidFill>
                <a:latin typeface="SwissReSans" pitchFamily="34" charset="0"/>
              </a:rPr>
              <a:t>For more information on Swiss </a:t>
            </a:r>
            <a:r>
              <a:rPr lang="en-US" sz="1400" dirty="0" err="1" smtClean="0">
                <a:solidFill>
                  <a:schemeClr val="tx1">
                    <a:lumMod val="75000"/>
                  </a:schemeClr>
                </a:solidFill>
                <a:latin typeface="SwissReSans" pitchFamily="34" charset="0"/>
              </a:rPr>
              <a:t>Re’s</a:t>
            </a:r>
            <a:r>
              <a:rPr lang="en-US" sz="1400" dirty="0" smtClean="0">
                <a:solidFill>
                  <a:schemeClr val="tx1">
                    <a:lumMod val="75000"/>
                  </a:schemeClr>
                </a:solidFill>
                <a:latin typeface="SwissReSans" pitchFamily="34" charset="0"/>
              </a:rPr>
              <a:t> </a:t>
            </a:r>
            <a:r>
              <a:rPr lang="en-US" sz="1400" dirty="0">
                <a:solidFill>
                  <a:schemeClr val="tx1">
                    <a:lumMod val="75000"/>
                  </a:schemeClr>
                </a:solidFill>
                <a:latin typeface="SwissReSans" pitchFamily="34" charset="0"/>
              </a:rPr>
              <a:t> </a:t>
            </a:r>
            <a:r>
              <a:rPr lang="en-US" sz="1400" dirty="0" smtClean="0">
                <a:solidFill>
                  <a:schemeClr val="tx1">
                    <a:lumMod val="75000"/>
                  </a:schemeClr>
                </a:solidFill>
                <a:latin typeface="SwissReSans" pitchFamily="34" charset="0"/>
              </a:rPr>
              <a:t>E&amp;O policy </a:t>
            </a:r>
            <a:r>
              <a:rPr lang="en-US" sz="1400" dirty="0" smtClean="0">
                <a:solidFill>
                  <a:schemeClr val="tx1">
                    <a:lumMod val="75000"/>
                  </a:schemeClr>
                </a:solidFill>
                <a:latin typeface="SwissReSans" pitchFamily="34" charset="0"/>
              </a:rPr>
              <a:t>deductible reduction feature visit:  </a:t>
            </a:r>
            <a:r>
              <a:rPr lang="en-US" sz="1400" dirty="0" smtClean="0">
                <a:solidFill>
                  <a:schemeClr val="tx1">
                    <a:lumMod val="75000"/>
                  </a:schemeClr>
                </a:solidFill>
                <a:latin typeface="SwissReSans" pitchFamily="34" charset="0"/>
                <a:hlinkClick r:id="rId2"/>
              </a:rPr>
              <a:t>www.iiaba.net/eohappens</a:t>
            </a:r>
            <a:r>
              <a:rPr lang="en-US" sz="1400" dirty="0">
                <a:solidFill>
                  <a:schemeClr val="tx1">
                    <a:lumMod val="75000"/>
                  </a:schemeClr>
                </a:solidFill>
                <a:latin typeface="SwissReSans" pitchFamily="34" charset="0"/>
              </a:rPr>
              <a:t> </a:t>
            </a:r>
            <a:r>
              <a:rPr lang="en-US" sz="1400" dirty="0" smtClean="0">
                <a:solidFill>
                  <a:schemeClr val="tx1">
                    <a:lumMod val="75000"/>
                  </a:schemeClr>
                </a:solidFill>
                <a:latin typeface="SwissReSans" pitchFamily="34" charset="0"/>
              </a:rPr>
              <a:t>and the article </a:t>
            </a:r>
            <a:r>
              <a:rPr lang="en-US" sz="1400" dirty="0" smtClean="0">
                <a:solidFill>
                  <a:schemeClr val="tx1">
                    <a:lumMod val="75000"/>
                  </a:schemeClr>
                </a:solidFill>
                <a:latin typeface="SwissReSans" pitchFamily="34" charset="0"/>
                <a:hlinkClick r:id="rId3"/>
              </a:rPr>
              <a:t>“Deductible Reduction Offers Policyholders Significant Savings”</a:t>
            </a:r>
            <a:r>
              <a:rPr lang="en-US" sz="1400" dirty="0" smtClean="0">
                <a:solidFill>
                  <a:schemeClr val="tx1">
                    <a:lumMod val="75000"/>
                  </a:schemeClr>
                </a:solidFill>
                <a:latin typeface="SwissReSans" pitchFamily="34" charset="0"/>
              </a:rPr>
              <a:t>. </a:t>
            </a:r>
            <a:endParaRPr lang="en-US" sz="1400" dirty="0" smtClean="0">
              <a:solidFill>
                <a:schemeClr val="tx1">
                  <a:lumMod val="75000"/>
                </a:schemeClr>
              </a:solidFill>
              <a:latin typeface="SwissReSans" pitchFamily="34" charset="0"/>
            </a:endParaRPr>
          </a:p>
          <a:p>
            <a:endParaRPr lang="en-US" sz="1600" dirty="0" err="1" smtClean="0">
              <a:solidFill>
                <a:schemeClr val="bg1"/>
              </a:solidFill>
              <a:latin typeface="SwissReSans" pitchFamily="34" charset="0"/>
            </a:endParaRPr>
          </a:p>
        </p:txBody>
      </p:sp>
    </p:spTree>
    <p:extLst>
      <p:ext uri="{BB962C8B-B14F-4D97-AF65-F5344CB8AC3E}">
        <p14:creationId xmlns:p14="http://schemas.microsoft.com/office/powerpoint/2010/main" val="35743864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5832475" cy="865187"/>
          </a:xfrm>
        </p:spPr>
        <p:txBody>
          <a:bodyPr>
            <a:normAutofit/>
          </a:bodyPr>
          <a:lstStyle/>
          <a:p>
            <a:r>
              <a:rPr lang="en-US" sz="2800" b="1" dirty="0" smtClean="0">
                <a:ln w="13335" cmpd="sng">
                  <a:noFill/>
                  <a:prstDash val="solid"/>
                </a:ln>
                <a:solidFill>
                  <a:schemeClr val="tx2"/>
                </a:solidFill>
                <a:latin typeface="+mn-lt"/>
              </a:rPr>
              <a:t>How to Protect Yourself Against E&amp;O</a:t>
            </a:r>
            <a:endParaRPr lang="en-US" sz="2800" b="1" dirty="0">
              <a:ln w="13335" cmpd="sng">
                <a:noFill/>
                <a:prstDash val="solid"/>
              </a:ln>
              <a:solidFill>
                <a:schemeClr val="tx2"/>
              </a:solidFill>
              <a:latin typeface="+mn-lt"/>
            </a:endParaRPr>
          </a:p>
        </p:txBody>
      </p:sp>
      <p:sp>
        <p:nvSpPr>
          <p:cNvPr id="3" name="Content Placeholder 2"/>
          <p:cNvSpPr>
            <a:spLocks noGrp="1"/>
          </p:cNvSpPr>
          <p:nvPr>
            <p:ph idx="1"/>
          </p:nvPr>
        </p:nvSpPr>
        <p:spPr>
          <a:xfrm>
            <a:off x="179512" y="1340768"/>
            <a:ext cx="4330824" cy="4191000"/>
          </a:xfrm>
        </p:spPr>
        <p:txBody>
          <a:bodyPr>
            <a:normAutofit lnSpcReduction="10000"/>
          </a:bodyPr>
          <a:lstStyle/>
          <a:p>
            <a:pPr marL="0" indent="0">
              <a:buNone/>
            </a:pPr>
            <a:r>
              <a:rPr lang="en-US" sz="2000" dirty="0" smtClean="0">
                <a:latin typeface="+mn-lt"/>
              </a:rPr>
              <a:t>Julie Moen:</a:t>
            </a:r>
          </a:p>
          <a:p>
            <a:r>
              <a:rPr lang="en-US" sz="2000" dirty="0" smtClean="0">
                <a:latin typeface="+mn-lt"/>
              </a:rPr>
              <a:t>Ask more questions, get more information</a:t>
            </a:r>
          </a:p>
          <a:p>
            <a:r>
              <a:rPr lang="en-US" sz="2000" dirty="0" smtClean="0">
                <a:latin typeface="+mn-lt"/>
              </a:rPr>
              <a:t>You may satisfy the standard of care just by doing what comes naturally – trying to sell more insurance</a:t>
            </a:r>
          </a:p>
          <a:p>
            <a:r>
              <a:rPr lang="en-US" sz="2000" dirty="0" smtClean="0">
                <a:latin typeface="+mn-lt"/>
              </a:rPr>
              <a:t>Watch your mouth – casual comments may become promises to the insured</a:t>
            </a:r>
          </a:p>
          <a:p>
            <a:r>
              <a:rPr lang="en-US" sz="2000" dirty="0" smtClean="0">
                <a:latin typeface="+mn-lt"/>
              </a:rPr>
              <a:t>Communicate clearly with the insured and document your file</a:t>
            </a:r>
          </a:p>
        </p:txBody>
      </p:sp>
      <p:sp>
        <p:nvSpPr>
          <p:cNvPr id="5" name="TextBox 4"/>
          <p:cNvSpPr txBox="1"/>
          <p:nvPr/>
        </p:nvSpPr>
        <p:spPr>
          <a:xfrm>
            <a:off x="4572000" y="1107827"/>
            <a:ext cx="4464496" cy="4493538"/>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solidFill>
                  <a:schemeClr val="tx1">
                    <a:lumMod val="75000"/>
                  </a:schemeClr>
                </a:solidFill>
                <a:latin typeface="SwissReSans" pitchFamily="34" charset="0"/>
              </a:rPr>
              <a:t>Big “I” Virtual Risk </a:t>
            </a:r>
            <a:r>
              <a:rPr lang="en-US" b="1" dirty="0" smtClean="0">
                <a:solidFill>
                  <a:schemeClr val="tx1">
                    <a:lumMod val="75000"/>
                  </a:schemeClr>
                </a:solidFill>
                <a:latin typeface="SwissReSans" pitchFamily="34" charset="0"/>
              </a:rPr>
              <a:t>Consultant Can Help:</a:t>
            </a:r>
            <a:endParaRPr lang="en-US" b="1" dirty="0" smtClean="0">
              <a:solidFill>
                <a:schemeClr val="tx1">
                  <a:lumMod val="75000"/>
                </a:schemeClr>
              </a:solidFill>
              <a:latin typeface="SwissReSans" pitchFamily="34" charset="0"/>
            </a:endParaRPr>
          </a:p>
          <a:p>
            <a:pPr marL="285750" indent="-285750">
              <a:buFont typeface="Arial" pitchFamily="34" charset="0"/>
              <a:buChar char="•"/>
            </a:pPr>
            <a:endParaRPr lang="en-US" sz="1400" dirty="0" smtClean="0">
              <a:solidFill>
                <a:schemeClr val="tx1">
                  <a:lumMod val="75000"/>
                </a:schemeClr>
              </a:solidFill>
              <a:latin typeface="SwissReSans" pitchFamily="34" charset="0"/>
            </a:endParaRPr>
          </a:p>
          <a:p>
            <a:r>
              <a:rPr lang="en-US" sz="1400" b="1" i="1" u="sng" dirty="0" smtClean="0">
                <a:solidFill>
                  <a:schemeClr val="tx1">
                    <a:lumMod val="75000"/>
                  </a:schemeClr>
                </a:solidFill>
                <a:latin typeface="SwissReSans" pitchFamily="34" charset="0"/>
              </a:rPr>
              <a:t>Understand Your Customer</a:t>
            </a:r>
          </a:p>
          <a:p>
            <a:pPr marL="114300" indent="-114300">
              <a:buFont typeface="Arial" pitchFamily="34" charset="0"/>
              <a:buChar char="•"/>
            </a:pPr>
            <a:r>
              <a:rPr lang="en-US" sz="1400" dirty="0" smtClean="0">
                <a:solidFill>
                  <a:schemeClr val="tx1">
                    <a:lumMod val="75000"/>
                  </a:schemeClr>
                </a:solidFill>
                <a:latin typeface="SwissReSans" pitchFamily="34" charset="0"/>
              </a:rPr>
              <a:t>Commercial </a:t>
            </a:r>
            <a:r>
              <a:rPr lang="en-US" sz="1400" dirty="0" smtClean="0">
                <a:solidFill>
                  <a:schemeClr val="tx1">
                    <a:lumMod val="75000"/>
                  </a:schemeClr>
                </a:solidFill>
                <a:latin typeface="SwissReSans" pitchFamily="34" charset="0"/>
              </a:rPr>
              <a:t>and Personal Lines Risk  Exposure Evaluation System (including E&amp;O coverage </a:t>
            </a:r>
            <a:r>
              <a:rPr lang="en-US" sz="1400" dirty="0" smtClean="0">
                <a:solidFill>
                  <a:schemeClr val="tx1">
                    <a:lumMod val="75000"/>
                  </a:schemeClr>
                </a:solidFill>
                <a:latin typeface="SwissReSans" pitchFamily="34" charset="0"/>
              </a:rPr>
              <a:t>checklist and over 650 businesses)</a:t>
            </a:r>
            <a:endParaRPr lang="en-US" sz="1400" dirty="0" smtClean="0">
              <a:solidFill>
                <a:schemeClr val="tx1">
                  <a:lumMod val="75000"/>
                </a:schemeClr>
              </a:solidFill>
              <a:latin typeface="SwissReSans" pitchFamily="34" charset="0"/>
            </a:endParaRPr>
          </a:p>
          <a:p>
            <a:endParaRPr lang="en-US" sz="1400" u="sng" dirty="0" smtClean="0">
              <a:solidFill>
                <a:schemeClr val="tx1">
                  <a:lumMod val="75000"/>
                </a:schemeClr>
              </a:solidFill>
              <a:latin typeface="SwissReSans" pitchFamily="34" charset="0"/>
            </a:endParaRPr>
          </a:p>
          <a:p>
            <a:r>
              <a:rPr lang="en-US" sz="1400" b="1" i="1" u="sng" dirty="0" smtClean="0">
                <a:solidFill>
                  <a:schemeClr val="tx1">
                    <a:lumMod val="75000"/>
                  </a:schemeClr>
                </a:solidFill>
                <a:latin typeface="SwissReSans" pitchFamily="34" charset="0"/>
              </a:rPr>
              <a:t>Know Your Product</a:t>
            </a:r>
          </a:p>
          <a:p>
            <a:pPr marL="174625" indent="-174625">
              <a:buFont typeface="Arial" pitchFamily="34" charset="0"/>
              <a:buChar char="•"/>
            </a:pPr>
            <a:r>
              <a:rPr lang="en-US" sz="1400" dirty="0" smtClean="0">
                <a:solidFill>
                  <a:schemeClr val="tx1">
                    <a:lumMod val="75000"/>
                  </a:schemeClr>
                </a:solidFill>
                <a:latin typeface="SwissReSans" pitchFamily="34" charset="0"/>
              </a:rPr>
              <a:t>Provides </a:t>
            </a:r>
            <a:r>
              <a:rPr lang="en-US" sz="1400" dirty="0" smtClean="0">
                <a:solidFill>
                  <a:schemeClr val="tx1">
                    <a:lumMod val="75000"/>
                  </a:schemeClr>
                </a:solidFill>
                <a:latin typeface="SwissReSans" pitchFamily="34" charset="0"/>
              </a:rPr>
              <a:t>detailed analysis of ISO policy forms and </a:t>
            </a:r>
            <a:r>
              <a:rPr lang="en-US" sz="1400" dirty="0" smtClean="0">
                <a:solidFill>
                  <a:schemeClr val="tx1">
                    <a:lumMod val="75000"/>
                  </a:schemeClr>
                </a:solidFill>
                <a:latin typeface="SwissReSans" pitchFamily="34" charset="0"/>
              </a:rPr>
              <a:t>endorsements</a:t>
            </a:r>
          </a:p>
          <a:p>
            <a:endParaRPr lang="en-US" sz="1400" dirty="0">
              <a:solidFill>
                <a:schemeClr val="tx1">
                  <a:lumMod val="75000"/>
                </a:schemeClr>
              </a:solidFill>
              <a:latin typeface="SwissReSans" pitchFamily="34" charset="0"/>
            </a:endParaRPr>
          </a:p>
          <a:p>
            <a:r>
              <a:rPr lang="en-US" sz="1400" b="1" i="1" u="sng" dirty="0" smtClean="0">
                <a:solidFill>
                  <a:schemeClr val="tx1">
                    <a:lumMod val="75000"/>
                  </a:schemeClr>
                </a:solidFill>
                <a:latin typeface="SwissReSans" pitchFamily="34" charset="0"/>
              </a:rPr>
              <a:t>Communicate With Customers</a:t>
            </a:r>
            <a:endParaRPr lang="en-US" sz="1400" b="1" i="1" u="sng" dirty="0">
              <a:solidFill>
                <a:schemeClr val="tx1">
                  <a:lumMod val="75000"/>
                </a:schemeClr>
              </a:solidFill>
              <a:latin typeface="SwissReSans" pitchFamily="34" charset="0"/>
            </a:endParaRPr>
          </a:p>
          <a:p>
            <a:pPr marL="174625" indent="-174625">
              <a:buFont typeface="Arial" pitchFamily="34" charset="0"/>
              <a:buChar char="•"/>
            </a:pPr>
            <a:r>
              <a:rPr lang="en-US" sz="1400" dirty="0" smtClean="0">
                <a:solidFill>
                  <a:schemeClr val="tx1">
                    <a:lumMod val="75000"/>
                  </a:schemeClr>
                </a:solidFill>
                <a:latin typeface="SwissReSans" pitchFamily="34" charset="0"/>
              </a:rPr>
              <a:t>Insurance </a:t>
            </a:r>
            <a:r>
              <a:rPr lang="en-US" sz="1400" dirty="0" smtClean="0">
                <a:solidFill>
                  <a:schemeClr val="tx1">
                    <a:lumMod val="75000"/>
                  </a:schemeClr>
                </a:solidFill>
                <a:latin typeface="SwissReSans" pitchFamily="34" charset="0"/>
              </a:rPr>
              <a:t>Word Glossary</a:t>
            </a:r>
          </a:p>
          <a:p>
            <a:pPr marL="174625" indent="-174625">
              <a:buFont typeface="Arial" pitchFamily="34" charset="0"/>
              <a:buChar char="•"/>
            </a:pPr>
            <a:r>
              <a:rPr lang="en-US" sz="1400" dirty="0" smtClean="0">
                <a:solidFill>
                  <a:schemeClr val="tx1">
                    <a:lumMod val="75000"/>
                  </a:schemeClr>
                </a:solidFill>
                <a:latin typeface="SwissReSans" pitchFamily="34" charset="0"/>
              </a:rPr>
              <a:t>Insurance </a:t>
            </a:r>
            <a:r>
              <a:rPr lang="en-US" sz="1400" dirty="0" smtClean="0">
                <a:solidFill>
                  <a:schemeClr val="tx1">
                    <a:lumMod val="75000"/>
                  </a:schemeClr>
                </a:solidFill>
                <a:latin typeface="SwissReSans" pitchFamily="34" charset="0"/>
              </a:rPr>
              <a:t>related marketing articles and sample letters to educate customers.</a:t>
            </a:r>
          </a:p>
          <a:p>
            <a:endParaRPr lang="en-US" sz="1400" dirty="0" smtClean="0">
              <a:solidFill>
                <a:schemeClr val="tx1">
                  <a:lumMod val="75000"/>
                </a:schemeClr>
              </a:solidFill>
              <a:latin typeface="SwissReSans" pitchFamily="34" charset="0"/>
            </a:endParaRPr>
          </a:p>
          <a:p>
            <a:r>
              <a:rPr lang="en-US" sz="1400" dirty="0" smtClean="0">
                <a:solidFill>
                  <a:schemeClr val="tx1">
                    <a:lumMod val="75000"/>
                  </a:schemeClr>
                </a:solidFill>
                <a:latin typeface="SwissReSans" pitchFamily="34" charset="0"/>
              </a:rPr>
              <a:t>Cost </a:t>
            </a:r>
            <a:r>
              <a:rPr lang="en-US" sz="1400" dirty="0" smtClean="0">
                <a:solidFill>
                  <a:schemeClr val="tx1">
                    <a:lumMod val="75000"/>
                  </a:schemeClr>
                </a:solidFill>
                <a:latin typeface="SwissReSans" pitchFamily="34" charset="0"/>
              </a:rPr>
              <a:t>effective, exclusive member pricing of </a:t>
            </a:r>
            <a:r>
              <a:rPr lang="en-US" sz="1400" dirty="0" smtClean="0">
                <a:solidFill>
                  <a:schemeClr val="tx1">
                    <a:lumMod val="75000"/>
                  </a:schemeClr>
                </a:solidFill>
                <a:latin typeface="SwissReSans" pitchFamily="34" charset="0"/>
              </a:rPr>
              <a:t>$</a:t>
            </a:r>
            <a:r>
              <a:rPr lang="en-US" sz="1400" dirty="0" smtClean="0">
                <a:solidFill>
                  <a:schemeClr val="tx1">
                    <a:lumMod val="75000"/>
                  </a:schemeClr>
                </a:solidFill>
                <a:latin typeface="SwissReSans" pitchFamily="34" charset="0"/>
              </a:rPr>
              <a:t>250.</a:t>
            </a:r>
            <a:endParaRPr lang="en-US" sz="1400" dirty="0" smtClean="0">
              <a:solidFill>
                <a:schemeClr val="tx1">
                  <a:lumMod val="75000"/>
                </a:schemeClr>
              </a:solidFill>
              <a:latin typeface="SwissReSans" pitchFamily="34" charset="0"/>
            </a:endParaRPr>
          </a:p>
          <a:p>
            <a:endParaRPr lang="en-US" sz="1400" dirty="0">
              <a:solidFill>
                <a:schemeClr val="tx1">
                  <a:lumMod val="75000"/>
                </a:schemeClr>
              </a:solidFill>
              <a:latin typeface="SwissReSans" pitchFamily="34" charset="0"/>
            </a:endParaRPr>
          </a:p>
          <a:p>
            <a:r>
              <a:rPr lang="en-US" sz="1400" dirty="0" smtClean="0">
                <a:solidFill>
                  <a:schemeClr val="tx1">
                    <a:lumMod val="75000"/>
                  </a:schemeClr>
                </a:solidFill>
                <a:latin typeface="SwissReSans" pitchFamily="34" charset="0"/>
              </a:rPr>
              <a:t>Learn more at: </a:t>
            </a:r>
            <a:r>
              <a:rPr lang="en-US" sz="1400" dirty="0" smtClean="0">
                <a:solidFill>
                  <a:schemeClr val="tx1">
                    <a:lumMod val="75000"/>
                  </a:schemeClr>
                </a:solidFill>
                <a:latin typeface="SwissReSans" pitchFamily="34" charset="0"/>
                <a:hlinkClick r:id="rId2"/>
              </a:rPr>
              <a:t>www.iiaba.net/VRC</a:t>
            </a:r>
            <a:r>
              <a:rPr lang="en-US" sz="1400" dirty="0" smtClean="0">
                <a:solidFill>
                  <a:schemeClr val="tx1">
                    <a:lumMod val="75000"/>
                  </a:schemeClr>
                </a:solidFill>
                <a:latin typeface="SwissReSans" pitchFamily="34" charset="0"/>
              </a:rPr>
              <a:t>. </a:t>
            </a:r>
            <a:endParaRPr lang="en-US" sz="1400" dirty="0" smtClean="0">
              <a:solidFill>
                <a:schemeClr val="tx1">
                  <a:lumMod val="75000"/>
                </a:schemeClr>
              </a:solidFill>
              <a:latin typeface="SwissReSans" pitchFamily="34" charset="0"/>
            </a:endParaRPr>
          </a:p>
          <a:p>
            <a:endParaRPr lang="en-US" sz="1600" dirty="0" err="1" smtClean="0">
              <a:solidFill>
                <a:schemeClr val="bg1"/>
              </a:solidFill>
              <a:latin typeface="SwissReSans" pitchFamily="34" charset="0"/>
            </a:endParaRPr>
          </a:p>
        </p:txBody>
      </p:sp>
      <p:sp>
        <p:nvSpPr>
          <p:cNvPr id="6"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42</a:t>
            </a:fld>
            <a:endParaRPr lang="en-US" dirty="0">
              <a:solidFill>
                <a:schemeClr val="bg1"/>
              </a:solidFill>
              <a:cs typeface="Arial" charset="0"/>
            </a:endParaRPr>
          </a:p>
        </p:txBody>
      </p:sp>
    </p:spTree>
    <p:extLst>
      <p:ext uri="{BB962C8B-B14F-4D97-AF65-F5344CB8AC3E}">
        <p14:creationId xmlns:p14="http://schemas.microsoft.com/office/powerpoint/2010/main" val="36999008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09" y="404664"/>
            <a:ext cx="5832475" cy="865187"/>
          </a:xfrm>
        </p:spPr>
        <p:txBody>
          <a:bodyPr>
            <a:normAutofit/>
          </a:bodyPr>
          <a:lstStyle/>
          <a:p>
            <a:r>
              <a:rPr lang="en-US" sz="2800" b="1" dirty="0" smtClean="0">
                <a:ln w="13335" cmpd="sng">
                  <a:noFill/>
                  <a:prstDash val="solid"/>
                </a:ln>
                <a:solidFill>
                  <a:schemeClr val="tx2"/>
                </a:solidFill>
                <a:latin typeface="+mn-lt"/>
              </a:rPr>
              <a:t>How to Protect Yourself Against E&amp;O</a:t>
            </a:r>
            <a:endParaRPr lang="en-US" sz="2800" b="1" dirty="0">
              <a:ln w="13335" cmpd="sng">
                <a:noFill/>
                <a:prstDash val="solid"/>
              </a:ln>
              <a:solidFill>
                <a:schemeClr val="tx2"/>
              </a:solidFill>
              <a:latin typeface="+mn-lt"/>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mn-lt"/>
              </a:rPr>
              <a:t>Matt Davis:</a:t>
            </a:r>
          </a:p>
          <a:p>
            <a:r>
              <a:rPr lang="en-US" sz="2400" dirty="0" smtClean="0">
                <a:latin typeface="+mn-lt"/>
              </a:rPr>
              <a:t>Avoid overly broad commitments to providing "more" services/advic</a:t>
            </a:r>
            <a:r>
              <a:rPr lang="en-US" sz="2400" dirty="0">
                <a:latin typeface="+mn-lt"/>
              </a:rPr>
              <a:t>e</a:t>
            </a:r>
            <a:endParaRPr lang="en-US" sz="2400" dirty="0" smtClean="0">
              <a:latin typeface="+mn-lt"/>
            </a:endParaRPr>
          </a:p>
          <a:p>
            <a:r>
              <a:rPr lang="en-US" sz="2400" dirty="0" smtClean="0">
                <a:latin typeface="+mn-lt"/>
              </a:rPr>
              <a:t>Distinguish your agency from others by highlighting </a:t>
            </a:r>
            <a:r>
              <a:rPr lang="en-US" sz="2400" u="sng" dirty="0" smtClean="0">
                <a:latin typeface="+mn-lt"/>
              </a:rPr>
              <a:t>specific</a:t>
            </a:r>
            <a:r>
              <a:rPr lang="en-US" sz="2400" dirty="0" smtClean="0">
                <a:latin typeface="+mn-lt"/>
              </a:rPr>
              <a:t> areas of expertise and objective factors such as years of experience or industry designations, e.g., CPCU</a:t>
            </a:r>
          </a:p>
          <a:p>
            <a:r>
              <a:rPr lang="en-US" sz="2400" dirty="0" smtClean="0">
                <a:latin typeface="+mn-lt"/>
              </a:rPr>
              <a:t>Your service team must track the commitments you've made verbally, in marketing materials and in customer proposals – </a:t>
            </a:r>
            <a:r>
              <a:rPr lang="en-US" sz="2400" b="1" dirty="0" smtClean="0">
                <a:latin typeface="+mn-lt"/>
              </a:rPr>
              <a:t>and keep them</a:t>
            </a:r>
            <a:r>
              <a:rPr lang="en-US" sz="2400" dirty="0" smtClean="0">
                <a:latin typeface="+mn-lt"/>
              </a:rPr>
              <a:t>!</a:t>
            </a:r>
          </a:p>
          <a:p>
            <a:endParaRPr lang="en-US" sz="2400" dirty="0" smtClean="0">
              <a:latin typeface="+mn-lt"/>
            </a:endParaRPr>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43</a:t>
            </a:fld>
            <a:endParaRPr lang="en-US" dirty="0">
              <a:solidFill>
                <a:schemeClr val="bg1"/>
              </a:solidFill>
              <a:cs typeface="Arial" charset="0"/>
            </a:endParaRPr>
          </a:p>
        </p:txBody>
      </p:sp>
    </p:spTree>
    <p:extLst>
      <p:ext uri="{BB962C8B-B14F-4D97-AF65-F5344CB8AC3E}">
        <p14:creationId xmlns:p14="http://schemas.microsoft.com/office/powerpoint/2010/main" val="33811733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251"/>
            <a:ext cx="5832475" cy="865187"/>
          </a:xfrm>
        </p:spPr>
        <p:txBody>
          <a:bodyPr/>
          <a:lstStyle/>
          <a:p>
            <a:r>
              <a:rPr lang="en-US" sz="2800" dirty="0" smtClean="0"/>
              <a:t>Additional Questions and Recording</a:t>
            </a:r>
            <a:endParaRPr lang="en-US" sz="2800" dirty="0"/>
          </a:p>
        </p:txBody>
      </p:sp>
      <p:sp>
        <p:nvSpPr>
          <p:cNvPr id="3" name="Content Placeholder 2"/>
          <p:cNvSpPr>
            <a:spLocks noGrp="1"/>
          </p:cNvSpPr>
          <p:nvPr>
            <p:ph idx="1"/>
          </p:nvPr>
        </p:nvSpPr>
        <p:spPr/>
        <p:txBody>
          <a:bodyPr/>
          <a:lstStyle/>
          <a:p>
            <a:r>
              <a:rPr lang="en-US" sz="2000" dirty="0"/>
              <a:t>For questions after the webinar our panelists email addresses are below:</a:t>
            </a:r>
          </a:p>
          <a:p>
            <a:pPr lvl="1"/>
            <a:r>
              <a:rPr lang="en-US" sz="2000" dirty="0">
                <a:latin typeface="Arial" pitchFamily="34" charset="0"/>
                <a:cs typeface="Arial" pitchFamily="34" charset="0"/>
              </a:rPr>
              <a:t>Robin LaFollette – </a:t>
            </a:r>
            <a:r>
              <a:rPr lang="en-US" sz="2000" dirty="0">
                <a:latin typeface="Arial" pitchFamily="34" charset="0"/>
                <a:cs typeface="Arial" pitchFamily="34" charset="0"/>
                <a:hlinkClick r:id="rId2"/>
              </a:rPr>
              <a:t>Robin_Lafollette@swissre.com</a:t>
            </a:r>
            <a:endParaRPr lang="en-US" sz="2000" dirty="0">
              <a:latin typeface="Arial" pitchFamily="34" charset="0"/>
              <a:cs typeface="Arial" pitchFamily="34" charset="0"/>
            </a:endParaRPr>
          </a:p>
          <a:p>
            <a:pPr lvl="1"/>
            <a:r>
              <a:rPr lang="en-US" sz="2000" dirty="0">
                <a:latin typeface="Arial" pitchFamily="34" charset="0"/>
                <a:cs typeface="Arial" pitchFamily="34" charset="0"/>
              </a:rPr>
              <a:t>Julie Moen – </a:t>
            </a:r>
            <a:r>
              <a:rPr lang="en-US" sz="2000" dirty="0">
                <a:latin typeface="Arial" pitchFamily="34" charset="0"/>
                <a:cs typeface="Arial" pitchFamily="34" charset="0"/>
                <a:hlinkClick r:id="rId3"/>
              </a:rPr>
              <a:t>jkm@hassettlawfirm.com</a:t>
            </a:r>
            <a:r>
              <a:rPr lang="en-US" sz="2000" dirty="0">
                <a:latin typeface="Arial" pitchFamily="34" charset="0"/>
                <a:cs typeface="Arial" pitchFamily="34" charset="0"/>
              </a:rPr>
              <a:t> </a:t>
            </a:r>
          </a:p>
          <a:p>
            <a:pPr lvl="1"/>
            <a:r>
              <a:rPr lang="en-US" sz="2000" dirty="0">
                <a:latin typeface="Arial" pitchFamily="34" charset="0"/>
                <a:cs typeface="Arial" pitchFamily="34" charset="0"/>
              </a:rPr>
              <a:t>Stanley </a:t>
            </a:r>
            <a:r>
              <a:rPr lang="en-US" sz="2000" dirty="0" err="1">
                <a:latin typeface="Arial" pitchFamily="34" charset="0"/>
                <a:cs typeface="Arial" pitchFamily="34" charset="0"/>
              </a:rPr>
              <a:t>Lipshultz</a:t>
            </a:r>
            <a:r>
              <a:rPr lang="en-US" sz="2000" dirty="0">
                <a:latin typeface="Arial" pitchFamily="34" charset="0"/>
                <a:cs typeface="Arial" pitchFamily="34" charset="0"/>
              </a:rPr>
              <a:t> – </a:t>
            </a:r>
            <a:r>
              <a:rPr lang="en-US" sz="2000" dirty="0">
                <a:latin typeface="Arial" pitchFamily="34" charset="0"/>
                <a:cs typeface="Arial" pitchFamily="34" charset="0"/>
                <a:hlinkClick r:id="rId4"/>
              </a:rPr>
              <a:t>Legal99@aol.com</a:t>
            </a:r>
            <a:r>
              <a:rPr lang="en-US" sz="2000" dirty="0">
                <a:latin typeface="Arial" pitchFamily="34" charset="0"/>
                <a:cs typeface="Arial" pitchFamily="34" charset="0"/>
              </a:rPr>
              <a:t> </a:t>
            </a:r>
          </a:p>
          <a:p>
            <a:pPr lvl="1"/>
            <a:r>
              <a:rPr lang="en-US" sz="2000" dirty="0">
                <a:latin typeface="Arial" pitchFamily="34" charset="0"/>
                <a:cs typeface="Arial" pitchFamily="34" charset="0"/>
              </a:rPr>
              <a:t>Matthew Davis – </a:t>
            </a:r>
            <a:r>
              <a:rPr lang="en-US" sz="2000" dirty="0">
                <a:latin typeface="Arial" pitchFamily="34" charset="0"/>
                <a:cs typeface="Arial" pitchFamily="34" charset="0"/>
                <a:hlinkClick r:id="rId5"/>
              </a:rPr>
              <a:t>Matthew_Davis@swissre.com</a:t>
            </a:r>
            <a:r>
              <a:rPr lang="en-US" sz="2000" dirty="0"/>
              <a:t> </a:t>
            </a:r>
          </a:p>
          <a:p>
            <a:r>
              <a:rPr lang="en-US" sz="2000" dirty="0"/>
              <a:t>The recording of this webinar will be available at the </a:t>
            </a:r>
            <a:r>
              <a:rPr lang="en-US" sz="2000" dirty="0">
                <a:hlinkClick r:id="rId6"/>
              </a:rPr>
              <a:t>Big “I” Risk Management Website – E&amp;O Happens</a:t>
            </a:r>
            <a:r>
              <a:rPr lang="en-US" sz="2000" dirty="0"/>
              <a:t> under the </a:t>
            </a:r>
            <a:r>
              <a:rPr lang="en-US" sz="2000" dirty="0">
                <a:hlinkClick r:id="rId7"/>
              </a:rPr>
              <a:t>Podcast </a:t>
            </a:r>
            <a:r>
              <a:rPr lang="en-US" sz="2000" dirty="0" smtClean="0">
                <a:hlinkClick r:id="rId7"/>
              </a:rPr>
              <a:t>section</a:t>
            </a:r>
            <a:r>
              <a:rPr lang="en-US" sz="2000" dirty="0" smtClean="0"/>
              <a:t> in the near future.</a:t>
            </a:r>
            <a:endParaRPr lang="en-US" sz="2000" dirty="0"/>
          </a:p>
          <a:p>
            <a:pPr marL="0" indent="0">
              <a:buNone/>
            </a:pPr>
            <a:endParaRPr lang="en-US" sz="2000" dirty="0"/>
          </a:p>
          <a:p>
            <a:endParaRPr lang="en-US" sz="2000" dirty="0"/>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prstClr val="black"/>
                </a:solidFill>
                <a:cs typeface="Arial" charset="0"/>
              </a:rPr>
              <a:pPr fontAlgn="base">
                <a:spcBef>
                  <a:spcPct val="0"/>
                </a:spcBef>
                <a:spcAft>
                  <a:spcPct val="0"/>
                </a:spcAft>
                <a:defRPr/>
              </a:pPr>
              <a:t>44</a:t>
            </a:fld>
            <a:endParaRPr lang="en-US" dirty="0">
              <a:solidFill>
                <a:prstClr val="black"/>
              </a:solidFill>
              <a:cs typeface="Arial" charset="0"/>
            </a:endParaRPr>
          </a:p>
        </p:txBody>
      </p:sp>
    </p:spTree>
    <p:extLst>
      <p:ext uri="{BB962C8B-B14F-4D97-AF65-F5344CB8AC3E}">
        <p14:creationId xmlns:p14="http://schemas.microsoft.com/office/powerpoint/2010/main" val="29172475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Default_Closing_Xlllw.jpg"/>
          <p:cNvPicPr>
            <a:picLocks noGrp="1"/>
          </p:cNvPicPr>
          <p:nvPr>
            <p:ph type="pic" sz="quarter" idx="12"/>
            <p:custDataLst>
              <p:tags r:id="rId1"/>
            </p:custDataLst>
          </p:nvPr>
        </p:nvPicPr>
        <p:blipFill>
          <a:blip r:embed="rId5" cstate="print"/>
          <a:srcRect/>
          <a:stretch>
            <a:fillRect/>
          </a:stretch>
        </p:blipFill>
        <p:spPr bwMode="gray">
          <a:xfrm>
            <a:off x="0" y="0"/>
            <a:ext cx="9144000" cy="6858000"/>
          </a:xfrm>
        </p:spPr>
      </p:pic>
      <p:sp>
        <p:nvSpPr>
          <p:cNvPr id="5" name="Title 4"/>
          <p:cNvSpPr>
            <a:spLocks noGrp="1"/>
          </p:cNvSpPr>
          <p:nvPr>
            <p:ph type="ctrTitle"/>
          </p:nvPr>
        </p:nvSpPr>
        <p:spPr/>
        <p:txBody>
          <a:bodyPr/>
          <a:lstStyle/>
          <a:p>
            <a:r>
              <a:rPr lang="en-GB" smtClean="0"/>
              <a:t>Thank you</a:t>
            </a:r>
            <a:endParaRPr lang="en-GB"/>
          </a:p>
        </p:txBody>
      </p:sp>
      <p:pic>
        <p:nvPicPr>
          <p:cNvPr id="7" name="Picture 6" descr="Logo_Lake.png"/>
          <p:cNvPicPr>
            <a:picLocks noChangeAspect="1"/>
          </p:cNvPicPr>
          <p:nvPr>
            <p:custDataLst>
              <p:tags r:id="rId2"/>
            </p:custDataLst>
          </p:nvPr>
        </p:nvPicPr>
        <p:blipFill>
          <a:blip r:embed="rId6" cstate="print"/>
          <a:stretch>
            <a:fillRect/>
          </a:stretch>
        </p:blipFill>
        <p:spPr bwMode="gray">
          <a:xfrm>
            <a:off x="6804025" y="260350"/>
            <a:ext cx="1157287" cy="671512"/>
          </a:xfrm>
          <a:prstGeom prst="rect">
            <a:avLst/>
          </a:prstGeom>
        </p:spPr>
      </p:pic>
      <p:sp>
        <p:nvSpPr>
          <p:cNvPr id="8" name="TextBox 7"/>
          <p:cNvSpPr txBox="1"/>
          <p:nvPr>
            <p:custDataLst>
              <p:tags r:id="rId3"/>
            </p:custDataLst>
          </p:nvPr>
        </p:nvSpPr>
        <p:spPr bwMode="gray">
          <a:xfrm>
            <a:off x="755650" y="188912"/>
            <a:ext cx="5256212" cy="276999"/>
          </a:xfrm>
          <a:prstGeom prst="rect">
            <a:avLst/>
          </a:prstGeom>
          <a:noFill/>
        </p:spPr>
        <p:txBody>
          <a:bodyPr vert="horz" wrap="square" lIns="0" tIns="0" rIns="0" bIns="0" rtlCol="0" anchor="t">
            <a:noAutofit/>
          </a:bodyPr>
          <a:lstStyle/>
          <a:p>
            <a:r>
              <a:rPr lang="" sz="2300" smtClean="0">
                <a:solidFill>
                  <a:srgbClr val="627D77"/>
                </a:solidFill>
                <a:latin typeface="SwissReSans Light"/>
              </a:rPr>
              <a:t>Corporate Solutions</a:t>
            </a:r>
            <a:endParaRPr lang="" sz="2300" dirty="0" err="1" smtClean="0">
              <a:solidFill>
                <a:srgbClr val="627D77"/>
              </a:solidFill>
              <a:latin typeface="SwissReSans Light"/>
            </a:endParaRPr>
          </a:p>
        </p:txBody>
      </p:sp>
      <p:pic>
        <p:nvPicPr>
          <p:cNvPr id="10" name="Picture 9" descr="BigIProfessionalLiability-[Converted].jpg"/>
          <p:cNvPicPr>
            <a:picLocks noChangeAspect="1"/>
          </p:cNvPicPr>
          <p:nvPr/>
        </p:nvPicPr>
        <p:blipFill>
          <a:blip r:embed="rId7" cstate="print"/>
          <a:stretch>
            <a:fillRect/>
          </a:stretch>
        </p:blipFill>
        <p:spPr>
          <a:xfrm>
            <a:off x="6876256" y="6321690"/>
            <a:ext cx="1872208" cy="321627"/>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651" y="476251"/>
            <a:ext cx="5832475" cy="865187"/>
          </a:xfrm>
        </p:spPr>
        <p:txBody>
          <a:bodyPr/>
          <a:lstStyle/>
          <a:p>
            <a:r>
              <a:rPr lang="en-GB" smtClean="0"/>
              <a:t>Legal notice</a:t>
            </a:r>
            <a:endParaRPr lang="en-GB" dirty="0"/>
          </a:p>
        </p:txBody>
      </p:sp>
      <p:sp>
        <p:nvSpPr>
          <p:cNvPr id="6" name="TextBox 5"/>
          <p:cNvSpPr txBox="1"/>
          <p:nvPr/>
        </p:nvSpPr>
        <p:spPr>
          <a:xfrm>
            <a:off x="755650" y="1628774"/>
            <a:ext cx="7848600" cy="4104481"/>
          </a:xfrm>
          <a:prstGeom prst="rect">
            <a:avLst/>
          </a:prstGeom>
          <a:noFill/>
        </p:spPr>
        <p:txBody>
          <a:bodyPr wrap="square" lIns="0" tIns="0" rIns="0" bIns="0" rtlCol="0">
            <a:noAutofit/>
          </a:bodyPr>
          <a:lstStyle/>
          <a:p>
            <a:pPr>
              <a:spcBef>
                <a:spcPts val="1800"/>
              </a:spcBef>
            </a:pPr>
            <a:r>
              <a:rPr lang="en-GB" b="1" dirty="0" smtClean="0"/>
              <a:t>©</a:t>
            </a:r>
            <a:r>
              <a:rPr lang="en-GB" b="1" dirty="0" smtClean="0"/>
              <a:t>2013 </a:t>
            </a:r>
            <a:r>
              <a:rPr lang="en-GB" b="1" dirty="0" smtClean="0"/>
              <a:t>Swiss </a:t>
            </a:r>
            <a:r>
              <a:rPr lang="en-GB" b="1" dirty="0" smtClean="0"/>
              <a:t>Re and Big “I” Advantage, Inc. </a:t>
            </a:r>
            <a:r>
              <a:rPr lang="en-GB" b="1" dirty="0" smtClean="0"/>
              <a:t>All rights reserved.</a:t>
            </a:r>
            <a:r>
              <a:rPr lang="en-GB" dirty="0" smtClean="0"/>
              <a:t> You are not permitted to create any modifications or derivatives of this presentation or to use it for commercial or other public purposes without the prior written permission of Swiss </a:t>
            </a:r>
            <a:r>
              <a:rPr lang="en-GB" dirty="0" smtClean="0"/>
              <a:t>Re and Big “I” Advantage, Inc.</a:t>
            </a:r>
            <a:endParaRPr lang="en-GB" dirty="0" smtClean="0"/>
          </a:p>
          <a:p>
            <a:pPr>
              <a:spcBef>
                <a:spcPts val="1800"/>
              </a:spcBef>
            </a:pPr>
            <a:r>
              <a:rPr lang="en-GB" dirty="0" smtClean="0"/>
              <a:t>Although all the information used was taken from reliable sources, Swiss </a:t>
            </a:r>
            <a:r>
              <a:rPr lang="en-GB" dirty="0" smtClean="0"/>
              <a:t>Re and Big “I” Advantage, Inc. </a:t>
            </a:r>
            <a:r>
              <a:rPr lang="en-GB" dirty="0" smtClean="0"/>
              <a:t>does not accept any responsibility for the accuracy or comprehensiveness of the details given. All liability for the accuracy and completeness thereof or for any damage resulting from the use of the information contained in this presentation is expressly excluded. Under no circumstances shall Swiss Re or its Group companies </a:t>
            </a:r>
            <a:r>
              <a:rPr lang="en-GB" dirty="0" smtClean="0"/>
              <a:t>and Big “I” Advantage, Inc. be </a:t>
            </a:r>
            <a:r>
              <a:rPr lang="en-GB" dirty="0" smtClean="0"/>
              <a:t>liable for any financial and/or consequential loss relating to this presentation.</a:t>
            </a:r>
          </a:p>
        </p:txBody>
      </p:sp>
      <p:sp>
        <p:nvSpPr>
          <p:cNvPr id="4" name="Slide Number Placeholder 3"/>
          <p:cNvSpPr>
            <a:spLocks noGrp="1"/>
          </p:cNvSpPr>
          <p:nvPr>
            <p:ph type="sldNum" sz="quarter" idx="12"/>
          </p:nvPr>
        </p:nvSpPr>
        <p:spPr>
          <a:xfrm>
            <a:off x="6804026" y="6342062"/>
            <a:ext cx="185737" cy="182562"/>
          </a:xfrm>
        </p:spPr>
        <p:txBody>
          <a:bodyPr/>
          <a:lstStyle/>
          <a:p>
            <a:fld id="{8E9F59B9-8094-4618-B073-21DD649DF751}" type="slidenum">
              <a:rPr lang="en-GB" smtClean="0"/>
              <a:pPr/>
              <a:t>46</a:t>
            </a:fld>
            <a:endParaRPr lang="en-GB"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000" dirty="0" smtClean="0"/>
              <a:t>Negligence and Proving It</a:t>
            </a:r>
            <a:endParaRPr lang="en-GB" sz="3200" dirty="0"/>
          </a:p>
        </p:txBody>
      </p:sp>
      <p:sp>
        <p:nvSpPr>
          <p:cNvPr id="6" name="Text Placeholder 5"/>
          <p:cNvSpPr>
            <a:spLocks noGrp="1"/>
          </p:cNvSpPr>
          <p:nvPr>
            <p:ph type="body" sz="quarter" idx="12"/>
          </p:nvPr>
        </p:nvSpPr>
        <p:spPr>
          <a:xfrm>
            <a:off x="755651" y="2997448"/>
            <a:ext cx="6048375" cy="863600"/>
          </a:xfrm>
        </p:spPr>
        <p:txBody>
          <a:bodyPr/>
          <a:lstStyle/>
          <a:p>
            <a:r>
              <a:rPr lang="en-GB" b="1" dirty="0" smtClean="0"/>
              <a:t>Robin LaFollette</a:t>
            </a:r>
            <a:endParaRPr lang="en-GB" dirty="0"/>
          </a:p>
        </p:txBody>
      </p:sp>
      <p:sp>
        <p:nvSpPr>
          <p:cNvPr id="7" name="Slide Number Placeholder 6"/>
          <p:cNvSpPr>
            <a:spLocks noGrp="1"/>
          </p:cNvSpPr>
          <p:nvPr>
            <p:ph type="sldNum" sz="quarter" idx="11"/>
          </p:nvPr>
        </p:nvSpPr>
        <p:spPr/>
        <p:txBody>
          <a:bodyPr/>
          <a:lstStyle/>
          <a:p>
            <a:fld id="{8E9F59B9-8094-4618-B073-21DD649DF751}" type="slidenum">
              <a:rPr lang="en-GB" smtClean="0"/>
              <a:pPr/>
              <a:t>5</a:t>
            </a:fld>
            <a:endParaRPr lang="en-GB" dirty="0"/>
          </a:p>
        </p:txBody>
      </p:sp>
      <p:pic>
        <p:nvPicPr>
          <p:cNvPr id="8" name="Picture 7" descr="C:\Users\David.Hulcher\AppData\Local\Temp\Temp1_bpllogos2012[1].zip\BPL-Clr-Web.jpg"/>
          <p:cNvPicPr/>
          <p:nvPr/>
        </p:nvPicPr>
        <p:blipFill>
          <a:blip r:embed="rId2">
            <a:extLst>
              <a:ext uri="{28A0092B-C50C-407E-A947-70E740481C1C}">
                <a14:useLocalDpi xmlns:a14="http://schemas.microsoft.com/office/drawing/2010/main" val="0"/>
              </a:ext>
            </a:extLst>
          </a:blip>
          <a:srcRect/>
          <a:stretch>
            <a:fillRect/>
          </a:stretch>
        </p:blipFill>
        <p:spPr bwMode="auto">
          <a:xfrm>
            <a:off x="6619120" y="5733256"/>
            <a:ext cx="2260600" cy="583565"/>
          </a:xfrm>
          <a:prstGeom prst="rect">
            <a:avLst/>
          </a:prstGeom>
          <a:noFill/>
          <a:ln>
            <a:noFill/>
          </a:ln>
        </p:spPr>
      </p:pic>
    </p:spTree>
    <p:extLst>
      <p:ext uri="{BB962C8B-B14F-4D97-AF65-F5344CB8AC3E}">
        <p14:creationId xmlns:p14="http://schemas.microsoft.com/office/powerpoint/2010/main" val="824160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832475" cy="865187"/>
          </a:xfrm>
        </p:spPr>
        <p:txBody>
          <a:bodyPr/>
          <a:lstStyle/>
          <a:p>
            <a:r>
              <a:rPr lang="en-US" sz="2800" dirty="0" smtClean="0"/>
              <a:t>Negligence – The Basics</a:t>
            </a:r>
            <a:endParaRPr lang="en-US" sz="2800" dirty="0"/>
          </a:p>
        </p:txBody>
      </p:sp>
      <p:sp>
        <p:nvSpPr>
          <p:cNvPr id="3" name="Content Placeholder 2"/>
          <p:cNvSpPr>
            <a:spLocks noGrp="1"/>
          </p:cNvSpPr>
          <p:nvPr>
            <p:ph idx="1"/>
          </p:nvPr>
        </p:nvSpPr>
        <p:spPr/>
        <p:txBody>
          <a:bodyPr/>
          <a:lstStyle/>
          <a:p>
            <a:r>
              <a:rPr lang="en-US" sz="2400" dirty="0" smtClean="0"/>
              <a:t>Negligence is the failure to use reasonable care</a:t>
            </a:r>
          </a:p>
          <a:p>
            <a:r>
              <a:rPr lang="en-US" sz="2400" dirty="0" smtClean="0"/>
              <a:t>For an insurance agent it is the failure to use that degree of care that a reasonable insurance agent would use under similar circumstances</a:t>
            </a:r>
          </a:p>
          <a:p>
            <a:r>
              <a:rPr lang="en-US" sz="2400" dirty="0" smtClean="0"/>
              <a:t>An agent can commit negligence by</a:t>
            </a:r>
          </a:p>
          <a:p>
            <a:pPr lvl="1"/>
            <a:r>
              <a:rPr lang="en-US" sz="2200" dirty="0" smtClean="0"/>
              <a:t>doing something that a reasonably careful agent would not do, or</a:t>
            </a:r>
          </a:p>
          <a:p>
            <a:pPr lvl="1"/>
            <a:r>
              <a:rPr lang="en-US" sz="2200" dirty="0" smtClean="0"/>
              <a:t>failing to do something that a reasonably careful agent would do</a:t>
            </a:r>
          </a:p>
          <a:p>
            <a:endParaRPr lang="en-US" dirty="0"/>
          </a:p>
        </p:txBody>
      </p:sp>
      <p:sp>
        <p:nvSpPr>
          <p:cNvPr id="5"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6</a:t>
            </a:fld>
            <a:endParaRPr lang="en-US" dirty="0">
              <a:solidFill>
                <a:schemeClr val="bg1"/>
              </a:solidFill>
              <a:cs typeface="Arial" charset="0"/>
            </a:endParaRPr>
          </a:p>
        </p:txBody>
      </p:sp>
    </p:spTree>
    <p:extLst>
      <p:ext uri="{BB962C8B-B14F-4D97-AF65-F5344CB8AC3E}">
        <p14:creationId xmlns:p14="http://schemas.microsoft.com/office/powerpoint/2010/main" val="4284410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5832475" cy="865187"/>
          </a:xfrm>
        </p:spPr>
        <p:txBody>
          <a:bodyPr/>
          <a:lstStyle/>
          <a:p>
            <a:r>
              <a:rPr lang="en-US" sz="2800" dirty="0" smtClean="0"/>
              <a:t>Negligence – Prove It!</a:t>
            </a:r>
            <a:endParaRPr lang="en-US" sz="2800" dirty="0"/>
          </a:p>
        </p:txBody>
      </p:sp>
      <p:sp>
        <p:nvSpPr>
          <p:cNvPr id="3" name="Content Placeholder 2"/>
          <p:cNvSpPr>
            <a:spLocks noGrp="1"/>
          </p:cNvSpPr>
          <p:nvPr>
            <p:ph idx="1"/>
          </p:nvPr>
        </p:nvSpPr>
        <p:spPr>
          <a:xfrm>
            <a:off x="395536" y="1268760"/>
            <a:ext cx="8229600" cy="4525963"/>
          </a:xfrm>
        </p:spPr>
        <p:txBody>
          <a:bodyPr>
            <a:normAutofit/>
          </a:bodyPr>
          <a:lstStyle/>
          <a:p>
            <a:pPr algn="just"/>
            <a:r>
              <a:rPr lang="en-US" sz="2600" dirty="0" smtClean="0"/>
              <a:t>There </a:t>
            </a:r>
            <a:r>
              <a:rPr lang="en-US" sz="2600" dirty="0"/>
              <a:t>are four (4) requirements that must be met for a </a:t>
            </a:r>
            <a:r>
              <a:rPr lang="en-US" sz="2600" dirty="0" smtClean="0"/>
              <a:t>client </a:t>
            </a:r>
            <a:r>
              <a:rPr lang="en-US" sz="2600" dirty="0"/>
              <a:t>to </a:t>
            </a:r>
            <a:r>
              <a:rPr lang="en-US" sz="2600" dirty="0" smtClean="0"/>
              <a:t>demonstrate </a:t>
            </a:r>
            <a:r>
              <a:rPr lang="en-US" sz="2600" dirty="0"/>
              <a:t>that the agency was negligent.  </a:t>
            </a:r>
            <a:endParaRPr lang="en-US" sz="2600" dirty="0" smtClean="0"/>
          </a:p>
          <a:p>
            <a:pPr marL="914400" lvl="1" indent="-457200">
              <a:buFont typeface="+mj-lt"/>
              <a:buAutoNum type="arabicPeriod"/>
            </a:pPr>
            <a:r>
              <a:rPr lang="en-US" sz="2400" dirty="0"/>
              <a:t>A duty;</a:t>
            </a:r>
          </a:p>
          <a:p>
            <a:pPr marL="914400" lvl="1" indent="-457200">
              <a:buFont typeface="+mj-lt"/>
              <a:buAutoNum type="arabicPeriod"/>
            </a:pPr>
            <a:r>
              <a:rPr lang="en-US" sz="2400" dirty="0"/>
              <a:t>A breach of that duty;</a:t>
            </a:r>
          </a:p>
          <a:p>
            <a:pPr marL="914400" lvl="1" indent="-457200">
              <a:buFont typeface="+mj-lt"/>
              <a:buAutoNum type="arabicPeriod"/>
            </a:pPr>
            <a:r>
              <a:rPr lang="en-US" sz="2400" dirty="0"/>
              <a:t>A connection between the breach and duty establishing that the particular error or omission was a  direct cause of the loss (Proximate cause); and </a:t>
            </a:r>
          </a:p>
          <a:p>
            <a:pPr marL="914400" lvl="1" indent="-457200">
              <a:buFont typeface="+mj-lt"/>
              <a:buAutoNum type="arabicPeriod"/>
            </a:pPr>
            <a:r>
              <a:rPr lang="en-US" sz="2400" dirty="0"/>
              <a:t>Actual damages were incurred by the insured as a result of the breach </a:t>
            </a:r>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7</a:t>
            </a:fld>
            <a:endParaRPr lang="en-US" dirty="0">
              <a:solidFill>
                <a:schemeClr val="bg1"/>
              </a:solidFill>
              <a:cs typeface="Arial" charset="0"/>
            </a:endParaRPr>
          </a:p>
        </p:txBody>
      </p:sp>
    </p:spTree>
    <p:extLst>
      <p:ext uri="{BB962C8B-B14F-4D97-AF65-F5344CB8AC3E}">
        <p14:creationId xmlns:p14="http://schemas.microsoft.com/office/powerpoint/2010/main" val="2067195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5832475" cy="865187"/>
          </a:xfrm>
        </p:spPr>
        <p:txBody>
          <a:bodyPr/>
          <a:lstStyle/>
          <a:p>
            <a:r>
              <a:rPr lang="en-US" sz="2800" dirty="0" smtClean="0"/>
              <a:t>Negligence – How it works</a:t>
            </a:r>
            <a:endParaRPr lang="en-US" sz="2800" dirty="0"/>
          </a:p>
        </p:txBody>
      </p:sp>
      <p:sp>
        <p:nvSpPr>
          <p:cNvPr id="3" name="Content Placeholder 2"/>
          <p:cNvSpPr>
            <a:spLocks noGrp="1"/>
          </p:cNvSpPr>
          <p:nvPr>
            <p:ph idx="1"/>
          </p:nvPr>
        </p:nvSpPr>
        <p:spPr>
          <a:xfrm>
            <a:off x="533400" y="1268760"/>
            <a:ext cx="8229600" cy="4525963"/>
          </a:xfrm>
        </p:spPr>
        <p:txBody>
          <a:bodyPr>
            <a:normAutofit/>
          </a:bodyPr>
          <a:lstStyle/>
          <a:p>
            <a:r>
              <a:rPr lang="en-US" sz="2600" dirty="0" smtClean="0"/>
              <a:t>Most common type of E&amp;O claim is the failure to procure coverage for the customer</a:t>
            </a:r>
          </a:p>
          <a:p>
            <a:pPr lvl="1"/>
            <a:r>
              <a:rPr lang="en-US" sz="2400" dirty="0" smtClean="0"/>
              <a:t>Customer requests the agent replace current property policy with same coverage at a lower premium[DUTY]</a:t>
            </a:r>
          </a:p>
          <a:p>
            <a:pPr lvl="1"/>
            <a:r>
              <a:rPr lang="en-US" sz="2400" dirty="0" smtClean="0"/>
              <a:t>Agent finds a cheaper policy but fails to notice a significant reduction in coverage with new policy [BREACH]</a:t>
            </a:r>
          </a:p>
          <a:p>
            <a:pPr lvl="1"/>
            <a:r>
              <a:rPr lang="en-US" sz="2400" dirty="0" smtClean="0"/>
              <a:t>Customer suffers loss not covered under the new policy but was covered under prior policy [CAUSATION]</a:t>
            </a:r>
          </a:p>
          <a:p>
            <a:pPr lvl="1"/>
            <a:r>
              <a:rPr lang="en-US" sz="2400" dirty="0" smtClean="0"/>
              <a:t>Customer pays the loss out of own pocket [DAMAGES}</a:t>
            </a:r>
          </a:p>
          <a:p>
            <a:endParaRPr lang="en-US" sz="2600" dirty="0"/>
          </a:p>
        </p:txBody>
      </p:sp>
    </p:spTree>
    <p:extLst>
      <p:ext uri="{BB962C8B-B14F-4D97-AF65-F5344CB8AC3E}">
        <p14:creationId xmlns:p14="http://schemas.microsoft.com/office/powerpoint/2010/main" val="2558671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5832475" cy="865187"/>
          </a:xfrm>
        </p:spPr>
        <p:txBody>
          <a:bodyPr/>
          <a:lstStyle/>
          <a:p>
            <a:pPr lvl="0" eaLnBrk="1" hangingPunct="1">
              <a:spcBef>
                <a:spcPct val="20000"/>
              </a:spcBef>
              <a:defRPr/>
            </a:pPr>
            <a:r>
              <a:rPr lang="en-US" sz="2800" kern="0" dirty="0">
                <a:ea typeface="+mn-ea"/>
                <a:cs typeface="+mn-cs"/>
              </a:rPr>
              <a:t>What are the Sources of </a:t>
            </a:r>
            <a:r>
              <a:rPr lang="en-US" sz="2800" kern="0" dirty="0" smtClean="0">
                <a:ea typeface="+mn-ea"/>
                <a:cs typeface="+mn-cs"/>
              </a:rPr>
              <a:t>legal duties?</a:t>
            </a:r>
            <a:endParaRPr lang="en-US" dirty="0"/>
          </a:p>
        </p:txBody>
      </p:sp>
      <p:sp>
        <p:nvSpPr>
          <p:cNvPr id="3" name="Content Placeholder 2"/>
          <p:cNvSpPr>
            <a:spLocks noGrp="1"/>
          </p:cNvSpPr>
          <p:nvPr>
            <p:ph idx="1"/>
          </p:nvPr>
        </p:nvSpPr>
        <p:spPr>
          <a:xfrm>
            <a:off x="323527" y="1759024"/>
            <a:ext cx="8136905" cy="3974232"/>
          </a:xfrm>
        </p:spPr>
        <p:txBody>
          <a:bodyPr/>
          <a:lstStyle/>
          <a:p>
            <a:pPr marL="609600" lvl="0" indent="-609600" eaLnBrk="1" hangingPunct="1">
              <a:buFontTx/>
              <a:buAutoNum type="arabicPeriod"/>
              <a:defRPr/>
            </a:pPr>
            <a:r>
              <a:rPr lang="en-US" sz="2400" kern="0" dirty="0" smtClean="0">
                <a:latin typeface="+mn-lt"/>
              </a:rPr>
              <a:t>State Laws</a:t>
            </a:r>
            <a:endParaRPr lang="en-US" sz="2400" kern="0" dirty="0">
              <a:latin typeface="+mn-lt"/>
            </a:endParaRPr>
          </a:p>
          <a:p>
            <a:pPr marL="609600" lvl="0" indent="-609600" eaLnBrk="1" hangingPunct="1">
              <a:buFontTx/>
              <a:buAutoNum type="arabicPeriod"/>
              <a:defRPr/>
            </a:pPr>
            <a:r>
              <a:rPr lang="en-US" sz="2400" kern="0" dirty="0">
                <a:latin typeface="+mn-lt"/>
              </a:rPr>
              <a:t>Contractual duties owed to insurers pursuant to an agency </a:t>
            </a:r>
            <a:r>
              <a:rPr lang="en-US" sz="2400" kern="0" dirty="0" smtClean="0">
                <a:latin typeface="+mn-lt"/>
              </a:rPr>
              <a:t>contract</a:t>
            </a:r>
            <a:endParaRPr lang="en-US" sz="2400" kern="0" dirty="0">
              <a:latin typeface="+mn-lt"/>
            </a:endParaRPr>
          </a:p>
          <a:p>
            <a:pPr marL="609600" lvl="0" indent="-609600" eaLnBrk="1" hangingPunct="1">
              <a:buFontTx/>
              <a:buAutoNum type="arabicPeriod"/>
              <a:defRPr/>
            </a:pPr>
            <a:r>
              <a:rPr lang="en-US" sz="2400" kern="0" dirty="0">
                <a:latin typeface="+mn-lt"/>
              </a:rPr>
              <a:t>Contractual and Common Law duties owed to </a:t>
            </a:r>
            <a:r>
              <a:rPr lang="en-US" sz="2400" kern="0" dirty="0" smtClean="0">
                <a:latin typeface="+mn-lt"/>
              </a:rPr>
              <a:t>insureds</a:t>
            </a:r>
          </a:p>
          <a:p>
            <a:pPr marL="609600" lvl="0" indent="-609600" eaLnBrk="1" hangingPunct="1">
              <a:buFontTx/>
              <a:buAutoNum type="arabicPeriod"/>
              <a:defRPr/>
            </a:pPr>
            <a:r>
              <a:rPr lang="en-US" sz="2400" kern="0" dirty="0" smtClean="0">
                <a:latin typeface="+mn-lt"/>
              </a:rPr>
              <a:t>Third </a:t>
            </a:r>
            <a:r>
              <a:rPr lang="en-US" sz="2400" kern="0" dirty="0">
                <a:latin typeface="+mn-lt"/>
              </a:rPr>
              <a:t>party beneficiaries – arising out of </a:t>
            </a:r>
            <a:endParaRPr lang="en-US" sz="2400" kern="0" dirty="0" smtClean="0">
              <a:latin typeface="+mn-lt"/>
            </a:endParaRPr>
          </a:p>
          <a:p>
            <a:pPr marL="0" lvl="0" indent="0" eaLnBrk="1" hangingPunct="1">
              <a:buNone/>
              <a:defRPr/>
            </a:pPr>
            <a:r>
              <a:rPr lang="en-US" sz="2400" kern="0" dirty="0">
                <a:latin typeface="+mn-lt"/>
              </a:rPr>
              <a:t> </a:t>
            </a:r>
            <a:r>
              <a:rPr lang="en-US" sz="2400" kern="0" dirty="0" smtClean="0">
                <a:latin typeface="+mn-lt"/>
              </a:rPr>
              <a:t>        action/inaction </a:t>
            </a:r>
            <a:r>
              <a:rPr lang="en-US" sz="2400" kern="0" dirty="0">
                <a:latin typeface="+mn-lt"/>
              </a:rPr>
              <a:t>by agency</a:t>
            </a:r>
          </a:p>
          <a:p>
            <a:pPr marL="0" lvl="0" indent="0" eaLnBrk="1" hangingPunct="1">
              <a:buNone/>
              <a:defRPr/>
            </a:pPr>
            <a:endParaRPr lang="en-US" sz="2400" kern="0" dirty="0">
              <a:latin typeface="+mn-lt"/>
            </a:endParaRPr>
          </a:p>
        </p:txBody>
      </p:sp>
      <p:sp>
        <p:nvSpPr>
          <p:cNvPr id="4" name="Slide Number Placeholder 3"/>
          <p:cNvSpPr>
            <a:spLocks noGrp="1"/>
          </p:cNvSpPr>
          <p:nvPr>
            <p:ph type="sldNum" sz="quarter" idx="12"/>
          </p:nvPr>
        </p:nvSpPr>
        <p:spPr>
          <a:xfrm>
            <a:off x="6588224" y="6237312"/>
            <a:ext cx="2133600" cy="365125"/>
          </a:xfrm>
        </p:spPr>
        <p:txBody>
          <a:bodyPr/>
          <a:lstStyle/>
          <a:p>
            <a:pPr fontAlgn="base">
              <a:spcBef>
                <a:spcPct val="0"/>
              </a:spcBef>
              <a:spcAft>
                <a:spcPct val="0"/>
              </a:spcAft>
              <a:defRPr/>
            </a:pPr>
            <a:fld id="{DD267B58-6BA9-4CFF-A448-D87E3BA1E918}" type="slidenum">
              <a:rPr lang="en-US" smtClean="0">
                <a:solidFill>
                  <a:schemeClr val="bg1"/>
                </a:solidFill>
                <a:cs typeface="Arial" charset="0"/>
              </a:rPr>
              <a:pPr fontAlgn="base">
                <a:spcBef>
                  <a:spcPct val="0"/>
                </a:spcBef>
                <a:spcAft>
                  <a:spcPct val="0"/>
                </a:spcAft>
                <a:defRPr/>
              </a:pPr>
              <a:t>9</a:t>
            </a:fld>
            <a:endParaRPr lang="en-US" dirty="0">
              <a:solidFill>
                <a:schemeClr val="bg1"/>
              </a:solidFill>
              <a:cs typeface="Arial" charset="0"/>
            </a:endParaRPr>
          </a:p>
        </p:txBody>
      </p:sp>
    </p:spTree>
    <p:extLst>
      <p:ext uri="{BB962C8B-B14F-4D97-AF65-F5344CB8AC3E}">
        <p14:creationId xmlns:p14="http://schemas.microsoft.com/office/powerpoint/2010/main" val="20978842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NFO" val="SR1000"/>
  <p:tag name="LANGUAGE" val="2057"/>
  <p:tag name="PRESENTATIONSTYLE" val="1"/>
  <p:tag name="COLORPAIR" val="1"/>
  <p:tag name="BUSINESSDESCRIPTOR" val="Corporate Solutions"/>
  <p:tag name="CLASSIFICATION" val="0"/>
</p:tagLst>
</file>

<file path=ppt/tags/tag10.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1.xml><?xml version="1.0" encoding="utf-8"?>
<p:tagLst xmlns:a="http://schemas.openxmlformats.org/drawingml/2006/main" xmlns:r="http://schemas.openxmlformats.org/officeDocument/2006/relationships" xmlns:p="http://schemas.openxmlformats.org/presentationml/2006/main">
  <p:tag name="SHAPETYPE" val="Background"/>
</p:tagLst>
</file>

<file path=ppt/tags/tag1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3.xml><?xml version="1.0" encoding="utf-8"?>
<p:tagLst xmlns:a="http://schemas.openxmlformats.org/drawingml/2006/main" xmlns:r="http://schemas.openxmlformats.org/officeDocument/2006/relationships" xmlns:p="http://schemas.openxmlformats.org/presentationml/2006/main">
  <p:tag name="SHAPETYPE" val="footer"/>
</p:tagLst>
</file>

<file path=ppt/tags/tag14.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5.xml><?xml version="1.0" encoding="utf-8"?>
<p:tagLst xmlns:a="http://schemas.openxmlformats.org/drawingml/2006/main" xmlns:r="http://schemas.openxmlformats.org/officeDocument/2006/relationships" xmlns:p="http://schemas.openxmlformats.org/presentationml/2006/main">
  <p:tag name="SHAPETYPE" val="BusinessDescriptor"/>
</p:tagLst>
</file>

<file path=ppt/tags/tag16.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7.xml><?xml version="1.0" encoding="utf-8"?>
<p:tagLst xmlns:a="http://schemas.openxmlformats.org/drawingml/2006/main" xmlns:r="http://schemas.openxmlformats.org/officeDocument/2006/relationships" xmlns:p="http://schemas.openxmlformats.org/presentationml/2006/main">
  <p:tag name="SHAPETYPE" val="footer"/>
</p:tagLst>
</file>

<file path=ppt/tags/tag18.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9.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xml><?xml version="1.0" encoding="utf-8"?>
<p:tagLst xmlns:a="http://schemas.openxmlformats.org/drawingml/2006/main" xmlns:r="http://schemas.openxmlformats.org/officeDocument/2006/relationships" xmlns:p="http://schemas.openxmlformats.org/presentationml/2006/main">
  <p:tag name="SHAPETYPE" val="FooterBandBW"/>
</p:tagLst>
</file>

<file path=ppt/tags/tag20.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21.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1"/>
  <p:tag name="COLORPAIR" val="1"/>
  <p:tag name="NAME" val="505_Cursor"/>
  <p:tag name="CATEGORY" val="08 - Metaphors &amp; Symbolic"/>
</p:tagLst>
</file>

<file path=ppt/tags/tag22.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23.xml><?xml version="1.0" encoding="utf-8"?>
<p:tagLst xmlns:a="http://schemas.openxmlformats.org/drawingml/2006/main" xmlns:r="http://schemas.openxmlformats.org/officeDocument/2006/relationships" xmlns:p="http://schemas.openxmlformats.org/presentationml/2006/main">
  <p:tag name="SHAPETYPE" val="BusinessDescriptor"/>
  <p:tag name="COLORTAG" val="l"/>
</p:tagLst>
</file>

<file path=ppt/tags/tag24.xml><?xml version="1.0" encoding="utf-8"?>
<p:tagLst xmlns:a="http://schemas.openxmlformats.org/drawingml/2006/main" xmlns:r="http://schemas.openxmlformats.org/officeDocument/2006/relationships" xmlns:p="http://schemas.openxmlformats.org/presentationml/2006/main">
  <p:tag name="SLIDETYPE" val="14"/>
</p:tagLst>
</file>

<file path=ppt/tags/tag25.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1"/>
  <p:tag name="COLORPAIR" val="1"/>
  <p:tag name="NAME" val="Default_Closing"/>
  <p:tag name="CATEGORY" val="BlueSkyCrepuscule"/>
</p:tagLst>
</file>

<file path=ppt/tags/tag26.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27.xml><?xml version="1.0" encoding="utf-8"?>
<p:tagLst xmlns:a="http://schemas.openxmlformats.org/drawingml/2006/main" xmlns:r="http://schemas.openxmlformats.org/officeDocument/2006/relationships" xmlns:p="http://schemas.openxmlformats.org/presentationml/2006/main">
  <p:tag name="SHAPETYPE" val="BusinessDescriptor"/>
  <p:tag name="COLORTAG" val="l"/>
</p:tagLst>
</file>

<file path=ppt/tags/tag28.xml><?xml version="1.0" encoding="utf-8"?>
<p:tagLst xmlns:a="http://schemas.openxmlformats.org/drawingml/2006/main" xmlns:r="http://schemas.openxmlformats.org/officeDocument/2006/relationships" xmlns:p="http://schemas.openxmlformats.org/presentationml/2006/main">
  <p:tag name="SLIDETYPE" val="23"/>
</p:tagLst>
</file>

<file path=ppt/tags/tag3.xml><?xml version="1.0" encoding="utf-8"?>
<p:tagLst xmlns:a="http://schemas.openxmlformats.org/drawingml/2006/main" xmlns:r="http://schemas.openxmlformats.org/officeDocument/2006/relationships" xmlns:p="http://schemas.openxmlformats.org/presentationml/2006/main">
  <p:tag name="SHAPETYPE" val="FooterBand"/>
</p:tagLst>
</file>

<file path=ppt/tags/tag4.xml><?xml version="1.0" encoding="utf-8"?>
<p:tagLst xmlns:a="http://schemas.openxmlformats.org/drawingml/2006/main" xmlns:r="http://schemas.openxmlformats.org/officeDocument/2006/relationships" xmlns:p="http://schemas.openxmlformats.org/presentationml/2006/main">
  <p:tag name="SHAPETYPE" val="SlideNumber"/>
</p:tagLst>
</file>

<file path=ppt/tags/tag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xml><?xml version="1.0" encoding="utf-8"?>
<p:tagLst xmlns:a="http://schemas.openxmlformats.org/drawingml/2006/main" xmlns:r="http://schemas.openxmlformats.org/officeDocument/2006/relationships" xmlns:p="http://schemas.openxmlformats.org/presentationml/2006/main">
  <p:tag name="SHAPETYPE" val="footer"/>
</p:tagLst>
</file>

<file path=ppt/tags/tag7.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8.xml><?xml version="1.0" encoding="utf-8"?>
<p:tagLst xmlns:a="http://schemas.openxmlformats.org/drawingml/2006/main" xmlns:r="http://schemas.openxmlformats.org/officeDocument/2006/relationships" xmlns:p="http://schemas.openxmlformats.org/presentationml/2006/main">
  <p:tag name="SHAPETYPE" val="BusinessDescriptor"/>
</p:tagLst>
</file>

<file path=ppt/tags/tag9.xml><?xml version="1.0" encoding="utf-8"?>
<p:tagLst xmlns:a="http://schemas.openxmlformats.org/drawingml/2006/main" xmlns:r="http://schemas.openxmlformats.org/officeDocument/2006/relationships" xmlns:p="http://schemas.openxmlformats.org/presentationml/2006/main">
  <p:tag name="SHAPETYPE" val="Classification"/>
</p:tagLst>
</file>

<file path=ppt/theme/theme1.xml><?xml version="1.0" encoding="utf-8"?>
<a:theme xmlns:a="http://schemas.openxmlformats.org/drawingml/2006/main" name="Swiss Re">
  <a:themeElements>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fontScheme name="Swiss Re">
      <a:majorFont>
        <a:latin typeface="SwissReSans Light"/>
        <a:ea typeface=""/>
        <a:cs typeface=""/>
      </a:majorFont>
      <a:minorFont>
        <a:latin typeface="SwissRe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dirty="0" err="1" smtClean="0">
            <a:latin typeface="SwissReSans"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latin typeface="SwissReSans"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2.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3.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4.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5.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6.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7.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8.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12379</TotalTime>
  <Words>3015</Words>
  <Application>Microsoft Office PowerPoint</Application>
  <PresentationFormat>On-screen Show (4:3)</PresentationFormat>
  <Paragraphs>332</Paragraphs>
  <Slides>46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Wingdings</vt:lpstr>
      <vt:lpstr>Times New Roman</vt:lpstr>
      <vt:lpstr>Microsoft YaHei</vt:lpstr>
      <vt:lpstr>ヒラギノ角ゴ Pro W3</vt:lpstr>
      <vt:lpstr>SwissReSans Light</vt:lpstr>
      <vt:lpstr>SwissReSans</vt:lpstr>
      <vt:lpstr>Swiss Re</vt:lpstr>
      <vt:lpstr>Understanding Your Agency’s Standard of Care</vt:lpstr>
      <vt:lpstr>Today’s Topics</vt:lpstr>
      <vt:lpstr>Our Panelists</vt:lpstr>
      <vt:lpstr>Housekeeping Items</vt:lpstr>
      <vt:lpstr>Negligence and Proving It</vt:lpstr>
      <vt:lpstr>Negligence – The Basics</vt:lpstr>
      <vt:lpstr>Negligence – Prove It!</vt:lpstr>
      <vt:lpstr>Negligence – How it works</vt:lpstr>
      <vt:lpstr>What are the Sources of legal duties?</vt:lpstr>
      <vt:lpstr>Legal Duties vs. Standard of Care</vt:lpstr>
      <vt:lpstr>Duties to Customers</vt:lpstr>
      <vt:lpstr>Agents’ and Brokers Standard of Care</vt:lpstr>
      <vt:lpstr>Duties to Customers Standard of Care</vt:lpstr>
      <vt:lpstr> Claims Example - Was this a Dream or a Nightmare?</vt:lpstr>
      <vt:lpstr>PowerPoint Presentation</vt:lpstr>
      <vt:lpstr>PowerPoint Presentation</vt:lpstr>
      <vt:lpstr>Duties to Customers To whom is the duty owed?</vt:lpstr>
      <vt:lpstr>Duties to Customers Standard of Care</vt:lpstr>
      <vt:lpstr>Differing Standard of Care by State </vt:lpstr>
      <vt:lpstr>From No Duty (Order Taker States)</vt:lpstr>
      <vt:lpstr>To a Professional Standard (Automatic Duty to Advise)</vt:lpstr>
      <vt:lpstr>And Everything In Between (Special Relationship/Circumstances)</vt:lpstr>
      <vt:lpstr>Separate and Not Equal -  State v. State</vt:lpstr>
      <vt:lpstr>The Big Apple v. The Garden State</vt:lpstr>
      <vt:lpstr>The Grand Canyon State v. The Silver State</vt:lpstr>
      <vt:lpstr>The Sunflower State v. The Show Me State</vt:lpstr>
      <vt:lpstr>Playing to Win v. Playing Not to Lose</vt:lpstr>
      <vt:lpstr>Broker Standard of Care:  Creation of a 'Special Relationship'</vt:lpstr>
      <vt:lpstr>Creation of a 'Special Relationship' The Broad Concept</vt:lpstr>
      <vt:lpstr>Creation of a 'Special Relationship' Factors Looked for by the Courts</vt:lpstr>
      <vt:lpstr>Creation of a 'Special Relationship' Factors Looked for by the Courts, (cont.)</vt:lpstr>
      <vt:lpstr>Creation of a 'Special Relationship' Factors Looked for by the Courts, (cont.)</vt:lpstr>
      <vt:lpstr>Creation of a 'Special Relationship' Common Scenarios</vt:lpstr>
      <vt:lpstr>Creation of a 'Special Relationship' Websites &amp; Marketing Materials</vt:lpstr>
      <vt:lpstr>Creation of a 'Special Relationship' Websites &amp; Marketing Materials (cont.)</vt:lpstr>
      <vt:lpstr>Creation of a 'Special Relationship' The Complaint Against You</vt:lpstr>
      <vt:lpstr>Creation of a 'Special Relationship' The Complaint Against You</vt:lpstr>
      <vt:lpstr>Creation of a 'Special Relationship' The Complaint Against You (cont.)</vt:lpstr>
      <vt:lpstr>Creation of a 'Special Relationship' The Complaint Against You (cont.)</vt:lpstr>
      <vt:lpstr>Protecting the Agency</vt:lpstr>
      <vt:lpstr>How to Protect Yourself Against E&amp;O</vt:lpstr>
      <vt:lpstr>How to Protect Yourself Against E&amp;O</vt:lpstr>
      <vt:lpstr>How to Protect Yourself Against E&amp;O</vt:lpstr>
      <vt:lpstr>Additional Questions and Recording</vt:lpstr>
      <vt:lpstr>Thank you</vt:lpstr>
      <vt:lpstr>Legal notice</vt:lpstr>
    </vt:vector>
  </TitlesOfParts>
  <Company>Swiss 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AMKVIY</dc:creator>
  <cp:lastModifiedBy>David Hulcher</cp:lastModifiedBy>
  <cp:revision>151</cp:revision>
  <dcterms:created xsi:type="dcterms:W3CDTF">2010-01-07T09:46:29Z</dcterms:created>
  <dcterms:modified xsi:type="dcterms:W3CDTF">2013-07-09T20:21:23Z</dcterms:modified>
</cp:coreProperties>
</file>